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8"/>
  </p:notesMasterIdLst>
  <p:sldIdLst>
    <p:sldId id="2147483034" r:id="rId2"/>
    <p:sldId id="2147483023" r:id="rId3"/>
    <p:sldId id="2147483024" r:id="rId4"/>
    <p:sldId id="2147483026" r:id="rId5"/>
    <p:sldId id="2147483027" r:id="rId6"/>
    <p:sldId id="214748302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tu Kovac, Cecile" userId="59991eea-4b37-49e3-aedd-3854432fdc28" providerId="ADAL" clId="{1420C158-E524-4FB7-B522-D6DFFF1706E4}"/>
    <pc:docChg chg="delSld modSld">
      <pc:chgData name="Pietu Kovac, Cecile" userId="59991eea-4b37-49e3-aedd-3854432fdc28" providerId="ADAL" clId="{1420C158-E524-4FB7-B522-D6DFFF1706E4}" dt="2026-07-09T15:22:40.353" v="27" actId="208"/>
      <pc:docMkLst>
        <pc:docMk/>
      </pc:docMkLst>
      <pc:sldChg chg="addSp modSp mod">
        <pc:chgData name="Pietu Kovac, Cecile" userId="59991eea-4b37-49e3-aedd-3854432fdc28" providerId="ADAL" clId="{1420C158-E524-4FB7-B522-D6DFFF1706E4}" dt="2026-07-09T15:22:40.353" v="27" actId="208"/>
        <pc:sldMkLst>
          <pc:docMk/>
          <pc:sldMk cId="3584427181" sldId="2147483026"/>
        </pc:sldMkLst>
        <pc:spChg chg="add mod">
          <ac:chgData name="Pietu Kovac, Cecile" userId="59991eea-4b37-49e3-aedd-3854432fdc28" providerId="ADAL" clId="{1420C158-E524-4FB7-B522-D6DFFF1706E4}" dt="2026-07-09T15:22:40.353" v="27" actId="208"/>
          <ac:spMkLst>
            <pc:docMk/>
            <pc:sldMk cId="3584427181" sldId="2147483026"/>
            <ac:spMk id="4" creationId="{D9886C09-6121-F118-081F-D8264B2929EB}"/>
          </ac:spMkLst>
        </pc:spChg>
        <pc:picChg chg="mod">
          <ac:chgData name="Pietu Kovac, Cecile" userId="59991eea-4b37-49e3-aedd-3854432fdc28" providerId="ADAL" clId="{1420C158-E524-4FB7-B522-D6DFFF1706E4}" dt="2026-07-09T15:22:01.427" v="24" actId="1076"/>
          <ac:picMkLst>
            <pc:docMk/>
            <pc:sldMk cId="3584427181" sldId="2147483026"/>
            <ac:picMk id="7" creationId="{4DA0956B-B21D-0517-435C-93B815D26F1E}"/>
          </ac:picMkLst>
        </pc:picChg>
      </pc:sldChg>
      <pc:sldChg chg="modSp mod">
        <pc:chgData name="Pietu Kovac, Cecile" userId="59991eea-4b37-49e3-aedd-3854432fdc28" providerId="ADAL" clId="{1420C158-E524-4FB7-B522-D6DFFF1706E4}" dt="2026-07-07T13:48:47.973" v="23" actId="20577"/>
        <pc:sldMkLst>
          <pc:docMk/>
          <pc:sldMk cId="4233944524" sldId="2147483028"/>
        </pc:sldMkLst>
        <pc:spChg chg="mod">
          <ac:chgData name="Pietu Kovac, Cecile" userId="59991eea-4b37-49e3-aedd-3854432fdc28" providerId="ADAL" clId="{1420C158-E524-4FB7-B522-D6DFFF1706E4}" dt="2026-07-07T13:48:47.973" v="23" actId="20577"/>
          <ac:spMkLst>
            <pc:docMk/>
            <pc:sldMk cId="4233944524" sldId="2147483028"/>
            <ac:spMk id="11" creationId="{BA60B8C9-7A27-2449-77A0-F2AEA9E93F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07246-784F-4D47-8D8E-B8937E6D5DE9}" type="datetimeFigureOut">
              <a:rPr lang="fr-FR" smtClean="0"/>
              <a:t>07/07/2026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81723-1F34-4A5B-91A5-1F9DEEC1FC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69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divider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79" y="356401"/>
            <a:ext cx="11366183" cy="59436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379A1C-CA8D-054D-117D-A80F4FCED5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0763" y="6370638"/>
            <a:ext cx="5969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t>Page </a:t>
            </a:r>
            <a:fld id="{3BDD57CB-39F4-4E99-9331-6FB6980D639E}" type="slidenum">
              <a:rPr smtClean="0"/>
              <a:pPr>
                <a:defRPr/>
              </a:pPr>
              <a:t>‹N°›</a:t>
            </a:fld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573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A79849-CEA9-954F-A7AC-4B237A8AB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356401"/>
            <a:ext cx="11365992" cy="5943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C8FF8-7223-7E4E-B6DF-8223A5D80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9100" y="1714500"/>
            <a:ext cx="11353800" cy="446246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marL="0" lvl="0" indent="0" algn="l" defTabSz="228623" rtl="0" eaLnBrk="1" latinLnBrk="0" hangingPunct="1">
              <a:spcBef>
                <a:spcPts val="1200"/>
              </a:spcBef>
              <a:spcAft>
                <a:spcPts val="600"/>
              </a:spcAft>
              <a:buFont typeface="Sage Text" panose="02010503040201060103" pitchFamily="50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228623" rtl="0" eaLnBrk="1" latinLnBrk="0" hangingPunct="1">
              <a:spcBef>
                <a:spcPts val="1200"/>
              </a:spcBef>
              <a:spcAft>
                <a:spcPts val="600"/>
              </a:spcAft>
              <a:buFont typeface="Sage Text" panose="02010503040201060103" pitchFamily="50" charset="0"/>
              <a:buNone/>
            </a:pPr>
            <a:r>
              <a:rPr lang="en-US"/>
              <a:t>Second level</a:t>
            </a:r>
          </a:p>
          <a:p>
            <a:pPr marL="0" lvl="2" indent="0" algn="l" defTabSz="228623" rtl="0" eaLnBrk="1" latinLnBrk="0" hangingPunct="1">
              <a:spcBef>
                <a:spcPts val="1200"/>
              </a:spcBef>
              <a:spcAft>
                <a:spcPts val="600"/>
              </a:spcAft>
              <a:buFont typeface="Sage Text" panose="02010503040201060103" pitchFamily="50" charset="0"/>
              <a:buNone/>
            </a:pPr>
            <a:r>
              <a:rPr lang="en-US"/>
              <a:t>Third level</a:t>
            </a:r>
          </a:p>
          <a:p>
            <a:pPr marL="0" lvl="3" indent="0" algn="l" defTabSz="228623" rtl="0" eaLnBrk="1" latinLnBrk="0" hangingPunct="1">
              <a:spcBef>
                <a:spcPts val="1200"/>
              </a:spcBef>
              <a:spcAft>
                <a:spcPts val="600"/>
              </a:spcAft>
              <a:buFont typeface="Sage Text" panose="02010503040201060103" pitchFamily="50" charset="0"/>
              <a:buNone/>
            </a:pPr>
            <a:r>
              <a:rPr lang="en-US"/>
              <a:t>Fourth level</a:t>
            </a:r>
          </a:p>
          <a:p>
            <a:pPr marL="0" lvl="4" indent="0" algn="l" defTabSz="228623" rtl="0" eaLnBrk="1" latinLnBrk="0" hangingPunct="1">
              <a:spcBef>
                <a:spcPts val="1200"/>
              </a:spcBef>
              <a:spcAft>
                <a:spcPts val="600"/>
              </a:spcAft>
              <a:buFont typeface="Sage Text" panose="02010503040201060103" pitchFamily="50" charset="0"/>
              <a:buNone/>
            </a:pPr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6E03B-B244-104E-BEF4-4E2FA17FA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3125" y="6363843"/>
            <a:ext cx="832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4127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9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Sage Text Light" panose="02010303040201060103" pitchFamily="2" charset="77"/>
                <a:ea typeface="Sage Text" panose="02010503040201060103" pitchFamily="50" charset="0"/>
                <a:cs typeface="Sage Text" panose="02010503040201060103" pitchFamily="50" charset="0"/>
                <a:sym typeface="Sage Text" panose="02010503040201060103" pitchFamily="50" charset="0"/>
              </a:defRPr>
            </a:lvl1pPr>
          </a:lstStyle>
          <a:p>
            <a:r>
              <a:rPr lang="en-US"/>
              <a:t>Page </a:t>
            </a:r>
            <a:fld id="{888928BD-9DD5-4B49-B597-3FD2BD4272DD}" type="slidenum">
              <a:rPr smtClean="0"/>
              <a:pPr/>
              <a:t>‹N°›</a:t>
            </a:fld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79AB74-5C78-464A-8D7C-9E04A80E79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17698" y="6364150"/>
            <a:ext cx="597151" cy="334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2CB362-2A35-B340-BB2E-3C8352599C6A}"/>
              </a:ext>
            </a:extLst>
          </p:cNvPr>
          <p:cNvSpPr txBox="1"/>
          <p:nvPr userDrawn="1"/>
        </p:nvSpPr>
        <p:spPr>
          <a:xfrm>
            <a:off x="4495384" y="6292500"/>
            <a:ext cx="3201234" cy="369332"/>
          </a:xfrm>
          <a:prstGeom prst="rect">
            <a:avLst/>
          </a:prstGeom>
          <a:noFill/>
        </p:spPr>
        <p:txBody>
          <a:bodyPr wrap="square" lIns="0" rIns="0" rtlCol="0" anchor="b" anchorCtr="0">
            <a:spAutoFit/>
          </a:bodyPr>
          <a:lstStyle/>
          <a:p>
            <a:pPr algn="ctr" defTabSz="412667" hangingPunct="0"/>
            <a:endParaRPr lang="en-GB" sz="900" kern="0">
              <a:solidFill>
                <a:srgbClr val="00D638"/>
              </a:solidFill>
              <a:latin typeface="Sage Text Light" panose="02010303040201060103" pitchFamily="2" charset="77"/>
              <a:cs typeface="Sage Text" panose="02010503040201060103" pitchFamily="50" charset="0"/>
              <a:sym typeface="Sage Text" panose="02010503040201060103" pitchFamily="50" charset="0"/>
            </a:endParaRPr>
          </a:p>
          <a:p>
            <a:pPr algn="ctr" defTabSz="412667" hangingPunct="0"/>
            <a:r>
              <a:rPr lang="en-GB" sz="900" kern="0">
                <a:solidFill>
                  <a:srgbClr val="00D638"/>
                </a:solidFill>
                <a:latin typeface="Sage Text Light" panose="02010303040201060103" pitchFamily="2" charset="77"/>
                <a:cs typeface="Sage Text" panose="02010503040201060103" pitchFamily="50" charset="0"/>
                <a:sym typeface="Sage Text" panose="02010503040201060103" pitchFamily="50" charset="0"/>
              </a:rPr>
              <a:t>© 2025 The Sage Group plc, or its licensors. All rights reserved.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52998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Sage Headline Black" panose="02010A03040201060103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Sage Text" panose="02010503040201060103" pitchFamily="50" charset="0"/>
        <a:buChar char="•"/>
        <a:defRPr lang="en-US" sz="2001" b="0" i="0" kern="1200" dirty="0" smtClean="0">
          <a:solidFill>
            <a:schemeClr val="bg1"/>
          </a:solidFill>
          <a:latin typeface="Sage Text" panose="02010503040201060103" pitchFamily="2" charset="77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100000"/>
        </a:lnSpc>
        <a:spcBef>
          <a:spcPts val="500"/>
        </a:spcBef>
        <a:buFont typeface="Sage Text" panose="02010503040201060103" pitchFamily="50" charset="0"/>
        <a:buChar char="•"/>
        <a:defRPr lang="en-US" sz="2001" b="0" i="0" kern="1200" dirty="0" smtClean="0">
          <a:solidFill>
            <a:schemeClr val="bg1"/>
          </a:solidFill>
          <a:latin typeface="Sage Text" panose="02010503040201060103" pitchFamily="2" charset="77"/>
          <a:ea typeface="+mn-ea"/>
          <a:cs typeface="+mn-cs"/>
        </a:defRPr>
      </a:lvl2pPr>
      <a:lvl3pPr marL="685800" indent="-342900" algn="l" defTabSz="914400" rtl="0" eaLnBrk="1" latinLnBrk="0" hangingPunct="1">
        <a:lnSpc>
          <a:spcPct val="100000"/>
        </a:lnSpc>
        <a:spcBef>
          <a:spcPts val="500"/>
        </a:spcBef>
        <a:buFont typeface="Sage Text" panose="02010503040201060103" pitchFamily="50" charset="0"/>
        <a:buChar char="•"/>
        <a:defRPr lang="en-US" sz="1801" b="0" i="0" kern="1200" dirty="0" smtClean="0">
          <a:solidFill>
            <a:schemeClr val="bg1"/>
          </a:solidFill>
          <a:latin typeface="Sage Text" panose="02010503040201060103" pitchFamily="2" charset="77"/>
          <a:ea typeface="+mn-ea"/>
          <a:cs typeface="+mn-cs"/>
        </a:defRPr>
      </a:lvl3pPr>
      <a:lvl4pPr marL="974725" indent="-285750" algn="l" defTabSz="914400" rtl="0" eaLnBrk="1" latinLnBrk="0" hangingPunct="1">
        <a:lnSpc>
          <a:spcPct val="100000"/>
        </a:lnSpc>
        <a:spcBef>
          <a:spcPts val="500"/>
        </a:spcBef>
        <a:buFont typeface="Sage Text" panose="02010503040201060103" pitchFamily="50" charset="0"/>
        <a:buChar char="•"/>
        <a:defRPr lang="en-US" sz="1600" b="0" i="0" kern="1200" dirty="0" smtClean="0">
          <a:solidFill>
            <a:schemeClr val="bg1"/>
          </a:solidFill>
          <a:latin typeface="Sage Text" panose="02010503040201060103" pitchFamily="2" charset="77"/>
          <a:ea typeface="+mn-ea"/>
          <a:cs typeface="+mn-cs"/>
        </a:defRPr>
      </a:lvl4pPr>
      <a:lvl5pPr marL="1314450" indent="-285750" algn="l" defTabSz="914400" rtl="0" eaLnBrk="1" latinLnBrk="0" hangingPunct="1">
        <a:lnSpc>
          <a:spcPct val="100000"/>
        </a:lnSpc>
        <a:spcBef>
          <a:spcPts val="500"/>
        </a:spcBef>
        <a:buFont typeface="Sage Text" panose="02010503040201060103" pitchFamily="50" charset="0"/>
        <a:buChar char="•"/>
        <a:defRPr lang="en-US" sz="1400" b="0" i="0" kern="1200" dirty="0">
          <a:solidFill>
            <a:schemeClr val="bg1"/>
          </a:solidFill>
          <a:latin typeface="Sage Text" panose="02010503040201060103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Sage Text" panose="02010503040201060103" pitchFamily="50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Sage Text" panose="02010503040201060103" pitchFamily="50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Sage Text" panose="02010503040201060103" pitchFamily="50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Sage Text" panose="02010503040201060103" pitchFamily="50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pos="3048">
          <p15:clr>
            <a:srgbClr val="F26B43"/>
          </p15:clr>
        </p15:guide>
        <p15:guide id="5" pos="3744">
          <p15:clr>
            <a:srgbClr val="F26B43"/>
          </p15:clr>
        </p15:guide>
        <p15:guide id="6" orient="horz" pos="504">
          <p15:clr>
            <a:srgbClr val="F26B43"/>
          </p15:clr>
        </p15:guide>
        <p15:guide id="7" orient="horz" pos="888">
          <p15:clr>
            <a:srgbClr val="F26B43"/>
          </p15:clr>
        </p15:guide>
        <p15:guide id="8" orient="horz" pos="1080">
          <p15:clr>
            <a:srgbClr val="F26B43"/>
          </p15:clr>
        </p15:guide>
        <p15:guide id="9" orient="horz" pos="3912">
          <p15:clr>
            <a:srgbClr val="F26B43"/>
          </p15:clr>
        </p15:guide>
        <p15:guide id="10" orient="horz" pos="4152">
          <p15:clr>
            <a:srgbClr val="F26B43"/>
          </p15:clr>
        </p15:guide>
        <p15:guide id="11" orient="horz" pos="3504">
          <p15:clr>
            <a:srgbClr val="F26B43"/>
          </p15:clr>
        </p15:guide>
        <p15:guide id="12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EDED0-8DF5-6CCA-F7F2-5CA797A26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B4AAA-AEE4-A503-ABF2-6DEBF1B1A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37" y="2431690"/>
            <a:ext cx="11656612" cy="754523"/>
          </a:xfrm>
        </p:spPr>
        <p:txBody>
          <a:bodyPr/>
          <a:lstStyle/>
          <a:p>
            <a:pPr algn="ctr"/>
            <a:r>
              <a:rPr lang="fr-FR" dirty="0"/>
              <a:t>FE : Flux entrant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D51C79D-AEBE-9957-8AE6-85024D58D7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Page </a:t>
            </a:r>
            <a:fld id="{3BDD57CB-39F4-4E99-9331-6FB6980D639E}" type="slidenum">
              <a:rPr smtClean="0"/>
              <a:pPr>
                <a:defRPr/>
              </a:pPr>
              <a:t>1</a:t>
            </a:fld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93B8D08-B86A-8663-32F0-28DF1D15C5C6}"/>
              </a:ext>
            </a:extLst>
          </p:cNvPr>
          <p:cNvSpPr txBox="1"/>
          <p:nvPr/>
        </p:nvSpPr>
        <p:spPr>
          <a:xfrm>
            <a:off x="3767298" y="292253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fr-FR" sz="1600" b="0" i="0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8696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F2475-6D92-BA4D-C9EA-F2CB3B53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9A8AC4-97E7-A31A-9AA3-07282215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356400"/>
            <a:ext cx="11366183" cy="754523"/>
          </a:xfrm>
        </p:spPr>
        <p:txBody>
          <a:bodyPr/>
          <a:lstStyle/>
          <a:p>
            <a:r>
              <a:rPr lang="fr-FR" dirty="0"/>
              <a:t>Flux entrant : Sage Network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927A0C7-BD99-7966-4A9C-EC99CDD0D8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Page </a:t>
            </a:r>
            <a:fld id="{3BDD57CB-39F4-4E99-9331-6FB6980D639E}" type="slidenum">
              <a:rPr smtClean="0"/>
              <a:pPr>
                <a:defRPr/>
              </a:pPr>
              <a:t>2</a:t>
            </a:fld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5F49549-4933-AD1A-71DB-C4C337F209A9}"/>
              </a:ext>
            </a:extLst>
          </p:cNvPr>
          <p:cNvSpPr txBox="1"/>
          <p:nvPr/>
        </p:nvSpPr>
        <p:spPr>
          <a:xfrm>
            <a:off x="3767298" y="292253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fr-FR" sz="1600" b="0" i="0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017F781B-BC80-51B9-ECDB-481562FD838E}"/>
              </a:ext>
            </a:extLst>
          </p:cNvPr>
          <p:cNvSpPr/>
          <p:nvPr/>
        </p:nvSpPr>
        <p:spPr>
          <a:xfrm>
            <a:off x="8110728" y="330899"/>
            <a:ext cx="3875721" cy="292961"/>
          </a:xfrm>
          <a:prstGeom prst="wedgeRoundRectCallout">
            <a:avLst>
              <a:gd name="adj1" fmla="val -36296"/>
              <a:gd name="adj2" fmla="val 182058"/>
              <a:gd name="adj3" fmla="val 16667"/>
            </a:avLst>
          </a:prstGeom>
          <a:noFill/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D9B24FA-5639-44D6-8A33-55821EE48FC3}"/>
              </a:ext>
            </a:extLst>
          </p:cNvPr>
          <p:cNvSpPr txBox="1"/>
          <p:nvPr/>
        </p:nvSpPr>
        <p:spPr>
          <a:xfrm>
            <a:off x="8070374" y="356399"/>
            <a:ext cx="3704939" cy="1909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fr-FR" sz="1200" b="0" i="0" dirty="0">
                <a:solidFill>
                  <a:schemeClr val="bg1"/>
                </a:solidFill>
                <a:latin typeface="Sage Text" panose="02010503040201060103" pitchFamily="2" charset="77"/>
              </a:rPr>
              <a:t>Sélection de la société concernée (réceptrice)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412967-4E92-7E12-E1D3-4F3293BBFF1A}"/>
              </a:ext>
            </a:extLst>
          </p:cNvPr>
          <p:cNvGrpSpPr/>
          <p:nvPr/>
        </p:nvGrpSpPr>
        <p:grpSpPr>
          <a:xfrm>
            <a:off x="256079" y="1094121"/>
            <a:ext cx="11658553" cy="2673207"/>
            <a:chOff x="323088" y="1686424"/>
            <a:chExt cx="11366183" cy="2446721"/>
          </a:xfrm>
        </p:grpSpPr>
        <p:pic>
          <p:nvPicPr>
            <p:cNvPr id="5" name="Image 4" descr="Une image contenant texte, capture d’écran, logiciel, Page web&#10;&#10;Le contenu généré par l’IA peut être incorrect.">
              <a:extLst>
                <a:ext uri="{FF2B5EF4-FFF2-40B4-BE49-F238E27FC236}">
                  <a16:creationId xmlns:a16="http://schemas.microsoft.com/office/drawing/2014/main" id="{1E96B1E9-8270-E0B2-6D24-C9A0C1A9B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088" y="1686424"/>
              <a:ext cx="11366183" cy="2446721"/>
            </a:xfrm>
            <a:prstGeom prst="rect">
              <a:avLst/>
            </a:prstGeom>
          </p:spPr>
        </p:pic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1E20772-B53B-0DBF-3259-9C1CAFDCEF65}"/>
                </a:ext>
              </a:extLst>
            </p:cNvPr>
            <p:cNvSpPr/>
            <p:nvPr/>
          </p:nvSpPr>
          <p:spPr>
            <a:xfrm>
              <a:off x="7918704" y="1686425"/>
              <a:ext cx="1563624" cy="206384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CCB443D-686E-4AB0-008A-1EA0E6F2D72B}"/>
                </a:ext>
              </a:extLst>
            </p:cNvPr>
            <p:cNvSpPr/>
            <p:nvPr/>
          </p:nvSpPr>
          <p:spPr>
            <a:xfrm>
              <a:off x="2456688" y="1957029"/>
              <a:ext cx="1310610" cy="178737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E62C27E-96D5-DE72-5408-0825488590EB}"/>
                </a:ext>
              </a:extLst>
            </p:cNvPr>
            <p:cNvSpPr/>
            <p:nvPr/>
          </p:nvSpPr>
          <p:spPr>
            <a:xfrm>
              <a:off x="502729" y="3912178"/>
              <a:ext cx="1563624" cy="220950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291DF78B-F04B-3D5A-4713-1CB2542FFD33}"/>
              </a:ext>
            </a:extLst>
          </p:cNvPr>
          <p:cNvSpPr txBox="1"/>
          <p:nvPr/>
        </p:nvSpPr>
        <p:spPr>
          <a:xfrm>
            <a:off x="256079" y="4050792"/>
            <a:ext cx="11658553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fr-FR" sz="1600" b="0" i="0" dirty="0">
                <a:solidFill>
                  <a:schemeClr val="bg1"/>
                </a:solidFill>
                <a:latin typeface="Sage Text" panose="02010503040201060103" pitchFamily="2" charset="77"/>
              </a:rPr>
              <a:t>Dans la société réceptrice, les factures fournisseurs sont présentes dans le tiroir Transactions fournisseur ( Facture fournisseurs), </a:t>
            </a:r>
          </a:p>
          <a:p>
            <a:pPr algn="l"/>
            <a:r>
              <a:rPr lang="fr-FR" sz="1600" dirty="0">
                <a:solidFill>
                  <a:schemeClr val="bg1"/>
                </a:solidFill>
                <a:latin typeface="Sage Text" panose="02010503040201060103" pitchFamily="2" charset="77"/>
              </a:rPr>
              <a:t>Elles sont donc prêtes à être intégrer dans Sage X3</a:t>
            </a:r>
            <a:endParaRPr lang="fr-FR" sz="1600" b="0" i="0" dirty="0">
              <a:solidFill>
                <a:schemeClr val="bg1"/>
              </a:solidFill>
              <a:latin typeface="Sage Text" panose="020105030402010601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13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B2CFD-4A25-980B-B597-91C58DFF4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B9BE9-A6CE-AD56-7AE7-F6305FEF1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356400"/>
            <a:ext cx="11366183" cy="754523"/>
          </a:xfrm>
        </p:spPr>
        <p:txBody>
          <a:bodyPr/>
          <a:lstStyle/>
          <a:p>
            <a:r>
              <a:rPr lang="fr-FR" dirty="0"/>
              <a:t>Flux entrant : Sage X3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A8C42F5-8AA3-43D6-B276-7E2BFB273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Page </a:t>
            </a:r>
            <a:fld id="{3BDD57CB-39F4-4E99-9331-6FB6980D639E}" type="slidenum">
              <a:rPr smtClean="0"/>
              <a:pPr>
                <a:defRPr/>
              </a:pPr>
              <a:t>3</a:t>
            </a:fld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4BAAEA3-4DA4-9815-F5DA-21E52E0D0A8B}"/>
              </a:ext>
            </a:extLst>
          </p:cNvPr>
          <p:cNvSpPr txBox="1"/>
          <p:nvPr/>
        </p:nvSpPr>
        <p:spPr>
          <a:xfrm>
            <a:off x="3767298" y="292253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fr-FR" sz="1600" b="0" i="0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pic>
        <p:nvPicPr>
          <p:cNvPr id="9" name="Image 8" descr="Une image contenant texte, diagramme, Plan, Rectangle&#10;&#10;Le contenu généré par l’IA peut être incorrect.">
            <a:extLst>
              <a:ext uri="{FF2B5EF4-FFF2-40B4-BE49-F238E27FC236}">
                <a16:creationId xmlns:a16="http://schemas.microsoft.com/office/drawing/2014/main" id="{E00375F7-14FE-5D0E-7026-069664D3B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956" y="1171817"/>
            <a:ext cx="6687483" cy="3048425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6BE476B7-56E4-1267-7300-CC491A8F3280}"/>
              </a:ext>
            </a:extLst>
          </p:cNvPr>
          <p:cNvGrpSpPr/>
          <p:nvPr/>
        </p:nvGrpSpPr>
        <p:grpSpPr>
          <a:xfrm>
            <a:off x="411479" y="4466987"/>
            <a:ext cx="3346674" cy="461772"/>
            <a:chOff x="1627632" y="4343543"/>
            <a:chExt cx="3346674" cy="461772"/>
          </a:xfrm>
        </p:grpSpPr>
        <p:sp>
          <p:nvSpPr>
            <p:cNvPr id="11" name="Bulle narrative : rectangle à coins arrondis 10">
              <a:extLst>
                <a:ext uri="{FF2B5EF4-FFF2-40B4-BE49-F238E27FC236}">
                  <a16:creationId xmlns:a16="http://schemas.microsoft.com/office/drawing/2014/main" id="{D169C6DD-3CF0-22FC-AAE0-AB9364D2869E}"/>
                </a:ext>
              </a:extLst>
            </p:cNvPr>
            <p:cNvSpPr/>
            <p:nvPr/>
          </p:nvSpPr>
          <p:spPr>
            <a:xfrm>
              <a:off x="1627632" y="4343543"/>
              <a:ext cx="3346674" cy="461772"/>
            </a:xfrm>
            <a:prstGeom prst="wedgeRoundRectCallout">
              <a:avLst>
                <a:gd name="adj1" fmla="val 52665"/>
                <a:gd name="adj2" fmla="val -298886"/>
                <a:gd name="adj3" fmla="val 16667"/>
              </a:avLst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CF64E37-1849-103C-99E1-BC58462EC02B}"/>
                </a:ext>
              </a:extLst>
            </p:cNvPr>
            <p:cNvSpPr txBox="1"/>
            <p:nvPr/>
          </p:nvSpPr>
          <p:spPr>
            <a:xfrm>
              <a:off x="1755648" y="4352687"/>
              <a:ext cx="3090672" cy="45262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fr-FR" sz="1200" b="0" i="0" dirty="0">
                  <a:solidFill>
                    <a:schemeClr val="bg1"/>
                  </a:solidFill>
                  <a:latin typeface="Sage Text" panose="02010503040201060103" pitchFamily="2" charset="77"/>
                </a:rPr>
                <a:t>SNINBGETRES : récupération des factures reçues dans Sage Network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B2A22BA-2B34-76C0-C385-741F0E23BDE0}"/>
              </a:ext>
            </a:extLst>
          </p:cNvPr>
          <p:cNvSpPr/>
          <p:nvPr/>
        </p:nvSpPr>
        <p:spPr>
          <a:xfrm>
            <a:off x="3630167" y="5175504"/>
            <a:ext cx="3529584" cy="603504"/>
          </a:xfrm>
          <a:prstGeom prst="roundRect">
            <a:avLst/>
          </a:prstGeom>
          <a:noFill/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7B9E00-846A-F5C5-A7A0-2773CD23AC27}"/>
              </a:ext>
            </a:extLst>
          </p:cNvPr>
          <p:cNvSpPr txBox="1"/>
          <p:nvPr/>
        </p:nvSpPr>
        <p:spPr>
          <a:xfrm>
            <a:off x="3758153" y="5212337"/>
            <a:ext cx="3383280" cy="529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Sage Text" panose="02010503040201060103" pitchFamily="2" charset="77"/>
              </a:rPr>
              <a:t>GESSININB permet de visualiser </a:t>
            </a:r>
            <a:r>
              <a:rPr lang="fr-FR" sz="1200" dirty="0">
                <a:solidFill>
                  <a:schemeClr val="bg1"/>
                </a:solidFill>
              </a:rPr>
              <a:t>une facture telle que reçue dans Sage X3 depuis Sage Network</a:t>
            </a:r>
            <a:r>
              <a:rPr lang="fr-FR" sz="1600" dirty="0">
                <a:solidFill>
                  <a:schemeClr val="bg1"/>
                </a:solidFill>
              </a:rPr>
              <a:t>. </a:t>
            </a:r>
            <a:endParaRPr lang="fr-FR" sz="1600" b="0" i="0" dirty="0">
              <a:solidFill>
                <a:schemeClr val="bg1"/>
              </a:solidFill>
              <a:latin typeface="Sage Text" panose="02010503040201060103" pitchFamily="2" charset="77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3CA28B6-652D-2DCC-4D54-10B0815AA05E}"/>
              </a:ext>
            </a:extLst>
          </p:cNvPr>
          <p:cNvGrpSpPr/>
          <p:nvPr/>
        </p:nvGrpSpPr>
        <p:grpSpPr>
          <a:xfrm>
            <a:off x="5873528" y="4308496"/>
            <a:ext cx="3346674" cy="710725"/>
            <a:chOff x="1627632" y="4343543"/>
            <a:chExt cx="3346674" cy="461772"/>
          </a:xfrm>
        </p:grpSpPr>
        <p:sp>
          <p:nvSpPr>
            <p:cNvPr id="23" name="Bulle narrative : rectangle à coins arrondis 22">
              <a:extLst>
                <a:ext uri="{FF2B5EF4-FFF2-40B4-BE49-F238E27FC236}">
                  <a16:creationId xmlns:a16="http://schemas.microsoft.com/office/drawing/2014/main" id="{FB97FB24-D724-D292-7FFA-C3CD71B7238B}"/>
                </a:ext>
              </a:extLst>
            </p:cNvPr>
            <p:cNvSpPr/>
            <p:nvPr/>
          </p:nvSpPr>
          <p:spPr>
            <a:xfrm>
              <a:off x="1627632" y="4343543"/>
              <a:ext cx="3346674" cy="461772"/>
            </a:xfrm>
            <a:prstGeom prst="wedgeRoundRectCallout">
              <a:avLst>
                <a:gd name="adj1" fmla="val -54987"/>
                <a:gd name="adj2" fmla="val -193297"/>
                <a:gd name="adj3" fmla="val 16667"/>
              </a:avLst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9C1F1DB-C314-353B-FF6C-C40412064635}"/>
                </a:ext>
              </a:extLst>
            </p:cNvPr>
            <p:cNvSpPr txBox="1"/>
            <p:nvPr/>
          </p:nvSpPr>
          <p:spPr>
            <a:xfrm>
              <a:off x="1755648" y="4352687"/>
              <a:ext cx="3090672" cy="45262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fr-FR" sz="1200" b="0" i="0" dirty="0">
                  <a:solidFill>
                    <a:schemeClr val="bg1"/>
                  </a:solidFill>
                  <a:latin typeface="Sage Text" panose="02010503040201060103" pitchFamily="2" charset="77"/>
                </a:rPr>
                <a:t>EINVINBMAP </a:t>
              </a:r>
              <a:r>
                <a:rPr lang="fr-FR" sz="1200" dirty="0">
                  <a:solidFill>
                    <a:schemeClr val="bg1"/>
                  </a:solidFill>
                </a:rPr>
                <a:t>assure la détermination automatique des données de Sage X3 à partir des données du XML</a:t>
              </a:r>
              <a:endParaRPr lang="fr-FR" sz="1200" b="0" i="0" dirty="0">
                <a:solidFill>
                  <a:schemeClr val="bg1"/>
                </a:solidFill>
                <a:latin typeface="Sage Text" panose="02010503040201060103" pitchFamily="2" charset="77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FA0052C-34F3-CE65-8E7C-C65FABD0A538}"/>
              </a:ext>
            </a:extLst>
          </p:cNvPr>
          <p:cNvGrpSpPr/>
          <p:nvPr/>
        </p:nvGrpSpPr>
        <p:grpSpPr>
          <a:xfrm>
            <a:off x="8424894" y="1415944"/>
            <a:ext cx="3346674" cy="710725"/>
            <a:chOff x="1627632" y="4343543"/>
            <a:chExt cx="3346674" cy="461772"/>
          </a:xfrm>
        </p:grpSpPr>
        <p:sp>
          <p:nvSpPr>
            <p:cNvPr id="26" name="Bulle narrative : rectangle à coins arrondis 25">
              <a:extLst>
                <a:ext uri="{FF2B5EF4-FFF2-40B4-BE49-F238E27FC236}">
                  <a16:creationId xmlns:a16="http://schemas.microsoft.com/office/drawing/2014/main" id="{83DF3346-78E2-EAE4-2F6D-890C5437FD40}"/>
                </a:ext>
              </a:extLst>
            </p:cNvPr>
            <p:cNvSpPr/>
            <p:nvPr/>
          </p:nvSpPr>
          <p:spPr>
            <a:xfrm>
              <a:off x="1627632" y="4343543"/>
              <a:ext cx="3346674" cy="461772"/>
            </a:xfrm>
            <a:prstGeom prst="wedgeRoundRectCallout">
              <a:avLst>
                <a:gd name="adj1" fmla="val -68648"/>
                <a:gd name="adj2" fmla="val 151505"/>
                <a:gd name="adj3" fmla="val 16667"/>
              </a:avLst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22FBF59-79FD-AC6D-D0B4-0D45933F4E31}"/>
                </a:ext>
              </a:extLst>
            </p:cNvPr>
            <p:cNvSpPr txBox="1"/>
            <p:nvPr/>
          </p:nvSpPr>
          <p:spPr>
            <a:xfrm>
              <a:off x="1755648" y="4352687"/>
              <a:ext cx="3090672" cy="45262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fr-FR" sz="1200" b="0" i="0" dirty="0">
                  <a:solidFill>
                    <a:schemeClr val="bg1"/>
                  </a:solidFill>
                  <a:latin typeface="Sage Text" panose="02010503040201060103" pitchFamily="2" charset="77"/>
                </a:rPr>
                <a:t>EINVINBMGEN </a:t>
              </a:r>
              <a:r>
                <a:rPr lang="fr-FR" sz="1200" dirty="0">
                  <a:solidFill>
                    <a:schemeClr val="bg1"/>
                  </a:solidFill>
                </a:rPr>
                <a:t>permet d’obtenir la liste des factures à créer, finaliser le mapping si besoin, générer les factures</a:t>
              </a:r>
              <a:endParaRPr lang="fr-FR" sz="1200" b="0" i="0" dirty="0">
                <a:solidFill>
                  <a:schemeClr val="bg1"/>
                </a:solidFill>
                <a:latin typeface="Sage Text" panose="0201050304020106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66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16893-B4C1-AE4A-FE2F-A77DB33FD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0C36E6-3336-77A0-5930-632A3D94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356400"/>
            <a:ext cx="11366183" cy="754523"/>
          </a:xfrm>
        </p:spPr>
        <p:txBody>
          <a:bodyPr/>
          <a:lstStyle/>
          <a:p>
            <a:r>
              <a:rPr lang="fr-FR" dirty="0"/>
              <a:t>Flux entrant : Sage X3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CE5D1C1-55D8-879D-CE30-9A7DB4B395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Page </a:t>
            </a:r>
            <a:fld id="{3BDD57CB-39F4-4E99-9331-6FB6980D639E}" type="slidenum">
              <a:rPr smtClean="0"/>
              <a:pPr>
                <a:defRPr/>
              </a:pPr>
              <a:t>4</a:t>
            </a:fld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126FB92-C15F-64A9-CD68-BE24DF0A512B}"/>
              </a:ext>
            </a:extLst>
          </p:cNvPr>
          <p:cNvSpPr txBox="1"/>
          <p:nvPr/>
        </p:nvSpPr>
        <p:spPr>
          <a:xfrm>
            <a:off x="3767298" y="292253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fr-FR" sz="1600" b="0" i="0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pic>
        <p:nvPicPr>
          <p:cNvPr id="7" name="Image 6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4DA0956B-B21D-0517-435C-93B815D26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45" y="3667338"/>
            <a:ext cx="6046854" cy="2524145"/>
          </a:xfrm>
          <a:prstGeom prst="rect">
            <a:avLst/>
          </a:prstGeom>
        </p:spPr>
      </p:pic>
      <p:pic>
        <p:nvPicPr>
          <p:cNvPr id="10" name="Image 9" descr="Une image contenant texte, capture d’écran, document, Police&#10;&#10;Le contenu généré par l’IA peut être incorrect.">
            <a:extLst>
              <a:ext uri="{FF2B5EF4-FFF2-40B4-BE49-F238E27FC236}">
                <a16:creationId xmlns:a16="http://schemas.microsoft.com/office/drawing/2014/main" id="{2228087D-F1C3-30AD-3B21-F53053ACA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387" y="2461418"/>
            <a:ext cx="5299832" cy="391941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26B8B03-D74B-AB99-321F-D60CC3D89E40}"/>
              </a:ext>
            </a:extLst>
          </p:cNvPr>
          <p:cNvSpPr/>
          <p:nvPr/>
        </p:nvSpPr>
        <p:spPr>
          <a:xfrm>
            <a:off x="6937513" y="4755675"/>
            <a:ext cx="3465576" cy="173736"/>
          </a:xfrm>
          <a:prstGeom prst="roundRect">
            <a:avLst/>
          </a:prstGeom>
          <a:noFill/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0B4999-F798-48BE-4F88-606862070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95" y="1284864"/>
            <a:ext cx="4312387" cy="17502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886C09-6121-F118-081F-D8264B2929EB}"/>
              </a:ext>
            </a:extLst>
          </p:cNvPr>
          <p:cNvSpPr/>
          <p:nvPr/>
        </p:nvSpPr>
        <p:spPr>
          <a:xfrm>
            <a:off x="6937513" y="2760453"/>
            <a:ext cx="4840149" cy="162082"/>
          </a:xfrm>
          <a:prstGeom prst="rect">
            <a:avLst/>
          </a:prstGeom>
          <a:solidFill>
            <a:schemeClr val="bg2"/>
          </a:solidFill>
          <a:ln w="381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84427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ED423-9A72-7990-DAC0-90BEB2971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3843A-6F5F-3901-2944-A063F4465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356400"/>
            <a:ext cx="11366183" cy="754523"/>
          </a:xfrm>
        </p:spPr>
        <p:txBody>
          <a:bodyPr/>
          <a:lstStyle/>
          <a:p>
            <a:r>
              <a:rPr lang="fr-FR" dirty="0"/>
              <a:t>Flux entrant : Sage X3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105BB82-73FC-9FFD-3D6B-4E2BDA3A83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Page </a:t>
            </a:r>
            <a:fld id="{3BDD57CB-39F4-4E99-9331-6FB6980D639E}" type="slidenum">
              <a:rPr smtClean="0"/>
              <a:pPr>
                <a:defRPr/>
              </a:pPr>
              <a:t>5</a:t>
            </a:fld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7078D2D-446C-0C81-DF5F-5753E05B007C}"/>
              </a:ext>
            </a:extLst>
          </p:cNvPr>
          <p:cNvSpPr txBox="1"/>
          <p:nvPr/>
        </p:nvSpPr>
        <p:spPr>
          <a:xfrm>
            <a:off x="3767298" y="292253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fr-FR" sz="1600" b="0" i="0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7F32FA4-5B2B-1917-7CBC-F541494C2FD6}"/>
              </a:ext>
            </a:extLst>
          </p:cNvPr>
          <p:cNvSpPr txBox="1"/>
          <p:nvPr/>
        </p:nvSpPr>
        <p:spPr>
          <a:xfrm>
            <a:off x="241827" y="1562988"/>
            <a:ext cx="11535835" cy="3580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1600" b="0" i="0" dirty="0">
                <a:solidFill>
                  <a:schemeClr val="bg1"/>
                </a:solidFill>
                <a:latin typeface="Sage Text" panose="02010503040201060103" pitchFamily="2" charset="77"/>
              </a:rPr>
              <a:t>Renseigner les critères nécessaires pour générer vos factures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91AE783-658D-382B-E9A5-821CFE04557D}"/>
              </a:ext>
            </a:extLst>
          </p:cNvPr>
          <p:cNvGrpSpPr/>
          <p:nvPr/>
        </p:nvGrpSpPr>
        <p:grpSpPr>
          <a:xfrm>
            <a:off x="2332370" y="3581040"/>
            <a:ext cx="9733504" cy="2569225"/>
            <a:chOff x="306418" y="2573509"/>
            <a:chExt cx="11448288" cy="3502333"/>
          </a:xfrm>
        </p:grpSpPr>
        <p:pic>
          <p:nvPicPr>
            <p:cNvPr id="18" name="Image 17" descr="Une image contenant texte, nombre, ligne, logiciel&#10;&#10;Le contenu généré par l’IA peut être incorrect.">
              <a:extLst>
                <a:ext uri="{FF2B5EF4-FFF2-40B4-BE49-F238E27FC236}">
                  <a16:creationId xmlns:a16="http://schemas.microsoft.com/office/drawing/2014/main" id="{1D201E2F-3CD9-5C8C-3AB3-214ABDC7C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6418" y="2573509"/>
              <a:ext cx="11448288" cy="3502333"/>
            </a:xfrm>
            <a:prstGeom prst="rect">
              <a:avLst/>
            </a:prstGeom>
          </p:spPr>
        </p:pic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C3B9201-79CD-5AC3-8CFB-3CFD7D1E18BA}"/>
                </a:ext>
              </a:extLst>
            </p:cNvPr>
            <p:cNvSpPr/>
            <p:nvPr/>
          </p:nvSpPr>
          <p:spPr>
            <a:xfrm>
              <a:off x="8501305" y="4480560"/>
              <a:ext cx="453862" cy="230090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9C0FB96-E393-6F61-C106-4F3705C52725}"/>
              </a:ext>
            </a:extLst>
          </p:cNvPr>
          <p:cNvGrpSpPr/>
          <p:nvPr/>
        </p:nvGrpSpPr>
        <p:grpSpPr>
          <a:xfrm>
            <a:off x="215168" y="2181848"/>
            <a:ext cx="10085832" cy="1955898"/>
            <a:chOff x="0" y="2222910"/>
            <a:chExt cx="12192000" cy="2412180"/>
          </a:xfrm>
        </p:grpSpPr>
        <p:pic>
          <p:nvPicPr>
            <p:cNvPr id="8" name="Image 7" descr="Une image contenant texte, ligne, capture d’écran, nombre&#10;&#10;Le contenu généré par l’IA peut être incorrect.">
              <a:extLst>
                <a:ext uri="{FF2B5EF4-FFF2-40B4-BE49-F238E27FC236}">
                  <a16:creationId xmlns:a16="http://schemas.microsoft.com/office/drawing/2014/main" id="{FF06CFAC-7E68-2861-D240-7C5D6A4B1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222910"/>
              <a:ext cx="12192000" cy="2412180"/>
            </a:xfrm>
            <a:prstGeom prst="rect">
              <a:avLst/>
            </a:prstGeom>
          </p:spPr>
        </p:pic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36B5007-03B0-1C32-7ECE-1A8329EDB545}"/>
                </a:ext>
              </a:extLst>
            </p:cNvPr>
            <p:cNvSpPr/>
            <p:nvPr/>
          </p:nvSpPr>
          <p:spPr>
            <a:xfrm>
              <a:off x="9427464" y="2478024"/>
              <a:ext cx="621792" cy="347472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B08C2A6-5845-194E-5E63-9326477DEDD2}"/>
                </a:ext>
              </a:extLst>
            </p:cNvPr>
            <p:cNvSpPr/>
            <p:nvPr/>
          </p:nvSpPr>
          <p:spPr>
            <a:xfrm>
              <a:off x="2276856" y="4350634"/>
              <a:ext cx="283464" cy="157358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646263D-FA23-358B-A5DD-8E7DD81AAD9F}"/>
                </a:ext>
              </a:extLst>
            </p:cNvPr>
            <p:cNvSpPr/>
            <p:nvPr/>
          </p:nvSpPr>
          <p:spPr>
            <a:xfrm>
              <a:off x="8732520" y="4350634"/>
              <a:ext cx="548640" cy="157358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32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0BD17-477E-341B-ECB2-334D46EB3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AB74D-6A7B-A711-68DD-06260253A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356400"/>
            <a:ext cx="11366183" cy="754523"/>
          </a:xfrm>
        </p:spPr>
        <p:txBody>
          <a:bodyPr/>
          <a:lstStyle/>
          <a:p>
            <a:r>
              <a:rPr lang="fr-FR" dirty="0"/>
              <a:t>Flux entrant : Sage X3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ABF03B-CBF6-1231-6081-9AF9D77D0D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Page </a:t>
            </a:r>
            <a:fld id="{3BDD57CB-39F4-4E99-9331-6FB6980D639E}" type="slidenum">
              <a:rPr smtClean="0"/>
              <a:pPr>
                <a:defRPr/>
              </a:pPr>
              <a:t>6</a:t>
            </a:fld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7D85254-5502-96F5-63B8-47CAA5C5C6A5}"/>
              </a:ext>
            </a:extLst>
          </p:cNvPr>
          <p:cNvSpPr txBox="1"/>
          <p:nvPr/>
        </p:nvSpPr>
        <p:spPr>
          <a:xfrm>
            <a:off x="3767298" y="2922535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fr-FR" sz="1600" b="0" i="0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2FF6D4A-4975-5454-203E-5418F7B14376}"/>
              </a:ext>
            </a:extLst>
          </p:cNvPr>
          <p:cNvSpPr txBox="1"/>
          <p:nvPr/>
        </p:nvSpPr>
        <p:spPr>
          <a:xfrm>
            <a:off x="333923" y="1047471"/>
            <a:ext cx="11717869" cy="5304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1600" b="0" i="0" dirty="0">
                <a:solidFill>
                  <a:schemeClr val="bg1"/>
                </a:solidFill>
                <a:latin typeface="Sage Text" panose="02010503040201060103" pitchFamily="2" charset="77"/>
              </a:rPr>
              <a:t>La facture tiers fournisseurs est créée En attente, il suffit de changer le statut « A valider » pour avoir accès au bouton « Validation »  et ainsi comptabiliser la facture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B7872FD-A2AA-1D5A-F714-C1A6498A7E5F}"/>
              </a:ext>
            </a:extLst>
          </p:cNvPr>
          <p:cNvSpPr/>
          <p:nvPr/>
        </p:nvSpPr>
        <p:spPr>
          <a:xfrm>
            <a:off x="8202168" y="3730752"/>
            <a:ext cx="453862" cy="230090"/>
          </a:xfrm>
          <a:prstGeom prst="roundRect">
            <a:avLst/>
          </a:prstGeom>
          <a:noFill/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8520DDA-E348-835A-8B8E-2345024DBEEF}"/>
              </a:ext>
            </a:extLst>
          </p:cNvPr>
          <p:cNvGrpSpPr/>
          <p:nvPr/>
        </p:nvGrpSpPr>
        <p:grpSpPr>
          <a:xfrm>
            <a:off x="343067" y="1974462"/>
            <a:ext cx="8198861" cy="2277072"/>
            <a:chOff x="1124900" y="912563"/>
            <a:chExt cx="9573768" cy="2715133"/>
          </a:xfrm>
        </p:grpSpPr>
        <p:pic>
          <p:nvPicPr>
            <p:cNvPr id="26" name="Image 25" descr="Une image contenant texte, capture d’écran, ligne, Police&#10;&#10;Le contenu généré par l’IA peut être incorrect.">
              <a:extLst>
                <a:ext uri="{FF2B5EF4-FFF2-40B4-BE49-F238E27FC236}">
                  <a16:creationId xmlns:a16="http://schemas.microsoft.com/office/drawing/2014/main" id="{A1FE2F2F-4FBF-1A9D-4560-31954DB3F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4900" y="912563"/>
              <a:ext cx="9573768" cy="2715133"/>
            </a:xfrm>
            <a:prstGeom prst="rect">
              <a:avLst/>
            </a:prstGeom>
          </p:spPr>
        </p:pic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1B34A17-F1E6-941C-A524-56109FC18617}"/>
                </a:ext>
              </a:extLst>
            </p:cNvPr>
            <p:cNvSpPr/>
            <p:nvPr/>
          </p:nvSpPr>
          <p:spPr>
            <a:xfrm>
              <a:off x="1243584" y="3085949"/>
              <a:ext cx="1180859" cy="416203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C8DAC0D-720E-0F70-D646-C4418B4BFCF7}"/>
                </a:ext>
              </a:extLst>
            </p:cNvPr>
            <p:cNvSpPr/>
            <p:nvPr/>
          </p:nvSpPr>
          <p:spPr>
            <a:xfrm>
              <a:off x="4681698" y="2020824"/>
              <a:ext cx="1792254" cy="465509"/>
            </a:xfrm>
            <a:prstGeom prst="roundRect">
              <a:avLst/>
            </a:prstGeom>
            <a:noFill/>
            <a:ln w="38100" cap="rnd">
              <a:solidFill>
                <a:schemeClr val="tx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b="1" dirty="0" err="1">
                <a:solidFill>
                  <a:schemeClr val="tx1"/>
                </a:solidFill>
                <a:latin typeface="Sage Text" panose="02010503040201060103" pitchFamily="2" charset="77"/>
              </a:endParaRPr>
            </a:p>
          </p:txBody>
        </p:sp>
      </p:grpSp>
      <p:pic>
        <p:nvPicPr>
          <p:cNvPr id="6" name="Image 5" descr="Une image contenant texte, ligne, nombre, Police&#10;&#10;Le contenu généré par l’IA peut être incorrect.">
            <a:extLst>
              <a:ext uri="{FF2B5EF4-FFF2-40B4-BE49-F238E27FC236}">
                <a16:creationId xmlns:a16="http://schemas.microsoft.com/office/drawing/2014/main" id="{7FF3E2D9-2A20-EA6A-275C-FEE839B90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144" y="3379735"/>
            <a:ext cx="7470648" cy="275082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551456F-04BC-2034-F5AA-81B642FDE3D1}"/>
              </a:ext>
            </a:extLst>
          </p:cNvPr>
          <p:cNvSpPr/>
          <p:nvPr/>
        </p:nvSpPr>
        <p:spPr>
          <a:xfrm>
            <a:off x="5806440" y="5769864"/>
            <a:ext cx="289560" cy="155448"/>
          </a:xfrm>
          <a:prstGeom prst="roundRect">
            <a:avLst/>
          </a:prstGeom>
          <a:noFill/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DBD39627-DA3D-2D25-3AED-E403337D4785}"/>
              </a:ext>
            </a:extLst>
          </p:cNvPr>
          <p:cNvSpPr/>
          <p:nvPr/>
        </p:nvSpPr>
        <p:spPr>
          <a:xfrm>
            <a:off x="411479" y="4666132"/>
            <a:ext cx="3880424" cy="680201"/>
          </a:xfrm>
          <a:prstGeom prst="wedgeRoundRectCallout">
            <a:avLst>
              <a:gd name="adj1" fmla="val 87563"/>
              <a:gd name="adj2" fmla="val 105518"/>
              <a:gd name="adj3" fmla="val 16667"/>
            </a:avLst>
          </a:prstGeom>
          <a:noFill/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 err="1">
              <a:solidFill>
                <a:schemeClr val="tx1"/>
              </a:solidFill>
              <a:latin typeface="Sage Text" panose="02010503040201060103" pitchFamily="2" charset="77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A60B8C9-7A27-2449-77A0-F2AEA9E93FD1}"/>
              </a:ext>
            </a:extLst>
          </p:cNvPr>
          <p:cNvSpPr txBox="1"/>
          <p:nvPr/>
        </p:nvSpPr>
        <p:spPr>
          <a:xfrm>
            <a:off x="463454" y="4687363"/>
            <a:ext cx="3776473" cy="5927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1600" b="0" i="0" dirty="0">
                <a:solidFill>
                  <a:schemeClr val="bg1"/>
                </a:solidFill>
                <a:latin typeface="Sage Text" panose="02010503040201060103" pitchFamily="2" charset="77"/>
              </a:rPr>
              <a:t>Le compte est alimenté en fonction la ligne 19  de code comptable  Fournisseurs</a:t>
            </a:r>
          </a:p>
        </p:txBody>
      </p:sp>
    </p:spTree>
    <p:extLst>
      <p:ext uri="{BB962C8B-B14F-4D97-AF65-F5344CB8AC3E}">
        <p14:creationId xmlns:p14="http://schemas.microsoft.com/office/powerpoint/2010/main" val="42339445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AGE 2023 MASTER">
  <a:themeElements>
    <a:clrScheme name="Sage 2023 1">
      <a:dk1>
        <a:srgbClr val="000000"/>
      </a:dk1>
      <a:lt1>
        <a:srgbClr val="FFFFFF"/>
      </a:lt1>
      <a:dk2>
        <a:srgbClr val="00D639"/>
      </a:dk2>
      <a:lt2>
        <a:srgbClr val="FFFFFF"/>
      </a:lt2>
      <a:accent1>
        <a:srgbClr val="00A65C"/>
      </a:accent1>
      <a:accent2>
        <a:srgbClr val="006361"/>
      </a:accent2>
      <a:accent3>
        <a:srgbClr val="00283F"/>
      </a:accent3>
      <a:accent4>
        <a:srgbClr val="491828"/>
      </a:accent4>
      <a:accent5>
        <a:srgbClr val="A13828"/>
      </a:accent5>
      <a:accent6>
        <a:srgbClr val="E98709"/>
      </a:accent6>
      <a:hlink>
        <a:srgbClr val="00A02B"/>
      </a:hlink>
      <a:folHlink>
        <a:srgbClr val="00D639"/>
      </a:folHlink>
    </a:clrScheme>
    <a:fontScheme name="Sage New Brand_Mar2022">
      <a:majorFont>
        <a:latin typeface="Sage Headline Black"/>
        <a:ea typeface=""/>
        <a:cs typeface=""/>
      </a:majorFont>
      <a:minorFont>
        <a:latin typeface="Sage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 cap="rnd">
          <a:solidFill>
            <a:schemeClr val="tx2"/>
          </a:solidFill>
          <a:round/>
        </a:ln>
      </a:spPr>
      <a:bodyPr rtlCol="0" anchor="ctr"/>
      <a:lstStyle>
        <a:defPPr algn="ctr">
          <a:defRPr sz="1200" b="1" dirty="0" err="1">
            <a:solidFill>
              <a:schemeClr val="tx1"/>
            </a:solidFill>
            <a:latin typeface="Sage Text" panose="02010503040201060103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tx2"/>
          </a:solidFill>
          <a:round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b="0" i="0" dirty="0" err="1" smtClean="0">
            <a:solidFill>
              <a:schemeClr val="tx1"/>
            </a:solidFill>
            <a:latin typeface="Sage Text" panose="02010503040201060103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887E5751-22BF-A741-9C00-54FC8ABFD4F4}" vid="{BD78E863-6051-D349-A0FE-C58B89228BE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e32dd7c-41f6-492d-a1a3-c58eb02cf4f8}" enabled="0" method="" siteId="{3e32dd7c-41f6-492d-a1a3-c58eb02cf4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21828</TotalTime>
  <Words>192</Words>
  <Application>Microsoft Office PowerPoint</Application>
  <PresentationFormat>Grand écran</PresentationFormat>
  <Paragraphs>22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Aptos</vt:lpstr>
      <vt:lpstr>Arial</vt:lpstr>
      <vt:lpstr>Sage Headline Black</vt:lpstr>
      <vt:lpstr>Sage Text</vt:lpstr>
      <vt:lpstr>Sage Text Light</vt:lpstr>
      <vt:lpstr>SAGE 2023 MASTER</vt:lpstr>
      <vt:lpstr>FE : Flux entrant </vt:lpstr>
      <vt:lpstr>Flux entrant : Sage Network</vt:lpstr>
      <vt:lpstr>Flux entrant : Sage X3</vt:lpstr>
      <vt:lpstr>Flux entrant : Sage X3</vt:lpstr>
      <vt:lpstr>Flux entrant : Sage X3</vt:lpstr>
      <vt:lpstr>Flux entrant : Sage X3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Adam, Brigitte</dc:creator>
  <cp:lastModifiedBy>Pietu Kovac, Cecile</cp:lastModifiedBy>
  <cp:revision>5</cp:revision>
  <dcterms:created xsi:type="dcterms:W3CDTF">2025-10-23T13:47:37Z</dcterms:created>
  <dcterms:modified xsi:type="dcterms:W3CDTF">2026-07-09T15:22:42Z</dcterms:modified>
</cp:coreProperties>
</file>