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  <p:sldMasterId id="2147483652" r:id="rId2"/>
  </p:sldMasterIdLst>
  <p:notesMasterIdLst>
    <p:notesMasterId r:id="rId17"/>
  </p:notesMasterIdLst>
  <p:handoutMasterIdLst>
    <p:handoutMasterId r:id="rId18"/>
  </p:handoutMasterIdLst>
  <p:sldIdLst>
    <p:sldId id="257" r:id="rId3"/>
    <p:sldId id="479" r:id="rId4"/>
    <p:sldId id="487" r:id="rId5"/>
    <p:sldId id="488" r:id="rId6"/>
    <p:sldId id="489" r:id="rId7"/>
    <p:sldId id="490" r:id="rId8"/>
    <p:sldId id="491" r:id="rId9"/>
    <p:sldId id="492" r:id="rId10"/>
    <p:sldId id="480" r:id="rId11"/>
    <p:sldId id="481" r:id="rId12"/>
    <p:sldId id="482" r:id="rId13"/>
    <p:sldId id="483" r:id="rId14"/>
    <p:sldId id="484" r:id="rId15"/>
    <p:sldId id="486" r:id="rId16"/>
  </p:sldIdLst>
  <p:sldSz cx="9144000" cy="6858000" type="screen4x3"/>
  <p:notesSz cx="6724650" cy="97742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0000"/>
    <a:srgbClr val="3333CC"/>
    <a:srgbClr val="D60093"/>
    <a:srgbClr val="339966"/>
    <a:srgbClr val="100A82"/>
    <a:srgbClr val="3A3953"/>
    <a:srgbClr val="4343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92718" autoAdjust="0"/>
  </p:normalViewPr>
  <p:slideViewPr>
    <p:cSldViewPr>
      <p:cViewPr>
        <p:scale>
          <a:sx n="70" d="100"/>
          <a:sy n="70" d="100"/>
        </p:scale>
        <p:origin x="-1068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32" y="-90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285288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C188B5D-9450-48B0-BCB7-7A70B251F4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956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241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20725"/>
            <a:ext cx="4911725" cy="36845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7888" y="4646613"/>
            <a:ext cx="4968875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3225"/>
            <a:ext cx="29241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93225"/>
            <a:ext cx="29241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41" tIns="45020" rIns="90041" bIns="450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EB55907-9A8F-4D43-960F-4C2DA82EDB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282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rgbClr val="333333"/>
        </a:solidFill>
        <a:latin typeface="Helvetica" pitchFamily="34" charset="0"/>
        <a:ea typeface="Times New Roman" pitchFamily="18" charset="0"/>
        <a:cs typeface="Verdana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2F7392A-32AF-450D-8CF5-3CDF75BFF9C5}" type="slidenum">
              <a:rPr lang="fr-FR" altLang="fr-FR" smtClean="0">
                <a:latin typeface="Times New Roman" pitchFamily="18" charset="0"/>
              </a:rPr>
              <a:pPr eaLnBrk="1" hangingPunct="1"/>
              <a:t>1</a:t>
            </a:fld>
            <a:endParaRPr lang="fr-FR" altLang="fr-FR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865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55907-9A8F-4D43-960F-4C2DA82EDB0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r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0" y="4191000"/>
            <a:ext cx="59404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</a:t>
            </a:r>
          </a:p>
        </p:txBody>
      </p:sp>
      <p:sp>
        <p:nvSpPr>
          <p:cNvPr id="683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708400" y="5470525"/>
            <a:ext cx="5149850" cy="982663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rgbClr val="4D4F53"/>
                </a:solidFill>
              </a:defRPr>
            </a:lvl1pPr>
          </a:lstStyle>
          <a:p>
            <a:r>
              <a:rPr lang="fr-FR"/>
              <a:t>Cliquez pour modifier le sous-titre</a:t>
            </a:r>
          </a:p>
        </p:txBody>
      </p:sp>
    </p:spTree>
    <p:extLst>
      <p:ext uri="{BB962C8B-B14F-4D97-AF65-F5344CB8AC3E}">
        <p14:creationId xmlns:p14="http://schemas.microsoft.com/office/powerpoint/2010/main" val="198467236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43192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973763" y="115888"/>
            <a:ext cx="1838325" cy="619283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5364163" cy="619283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64106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6994525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3600450" cy="50403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210050" y="1268413"/>
            <a:ext cx="3602038" cy="2443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210050" y="3863975"/>
            <a:ext cx="3602038" cy="244475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28134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65472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22005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823370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041650"/>
            <a:ext cx="4038600" cy="1108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3041650"/>
            <a:ext cx="4038600" cy="1108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709374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81320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02299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89011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4044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2749742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59322529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38054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72300" y="-315913"/>
            <a:ext cx="2171700" cy="44656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-315913"/>
            <a:ext cx="6362700" cy="44656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88365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4135570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360045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10050" y="1268413"/>
            <a:ext cx="3602038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62711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04966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43438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7060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3706260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1009175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rmedecoin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0"/>
            <a:ext cx="2916237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735488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</p:txBody>
      </p:sp>
      <p:pic>
        <p:nvPicPr>
          <p:cNvPr id="1029" name="Picture 5" descr="logo_sign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r="15625" b="31331"/>
          <a:stretch>
            <a:fillRect/>
          </a:stretch>
        </p:blipFill>
        <p:spPr bwMode="auto">
          <a:xfrm>
            <a:off x="8027988" y="6308725"/>
            <a:ext cx="96996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10" r:id="rId2"/>
    <p:sldLayoutId id="2147485011" r:id="rId3"/>
    <p:sldLayoutId id="2147485012" r:id="rId4"/>
    <p:sldLayoutId id="2147485013" r:id="rId5"/>
    <p:sldLayoutId id="2147485014" r:id="rId6"/>
    <p:sldLayoutId id="2147485015" r:id="rId7"/>
    <p:sldLayoutId id="2147485016" r:id="rId8"/>
    <p:sldLayoutId id="2147485017" r:id="rId9"/>
    <p:sldLayoutId id="2147485018" r:id="rId10"/>
    <p:sldLayoutId id="2147485019" r:id="rId11"/>
    <p:sldLayoutId id="2147485020" r:id="rId12"/>
  </p:sldLayoutIdLst>
  <p:transition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846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84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846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4D4F5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rmedecoin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116388"/>
            <a:ext cx="43561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704138" y="-315913"/>
            <a:ext cx="1439862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041650"/>
            <a:ext cx="8229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21" r:id="rId1"/>
    <p:sldLayoutId id="2147485022" r:id="rId2"/>
    <p:sldLayoutId id="2147485023" r:id="rId3"/>
    <p:sldLayoutId id="2147485024" r:id="rId4"/>
    <p:sldLayoutId id="2147485025" r:id="rId5"/>
    <p:sldLayoutId id="2147485026" r:id="rId6"/>
    <p:sldLayoutId id="2147485027" r:id="rId7"/>
    <p:sldLayoutId id="2147485028" r:id="rId8"/>
    <p:sldLayoutId id="2147485029" r:id="rId9"/>
    <p:sldLayoutId id="2147485030" r:id="rId10"/>
    <p:sldLayoutId id="2147485031" r:id="rId11"/>
  </p:sldLayoutIdLst>
  <p:transition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">
          <a:solidFill>
            <a:schemeClr val="bg1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84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771775" y="4508500"/>
            <a:ext cx="56880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fr-FR" altLang="fr-FR" sz="2800" b="1" dirty="0" err="1">
                <a:solidFill>
                  <a:srgbClr val="008469"/>
                </a:solidFill>
                <a:latin typeface="Calibri" pitchFamily="34" charset="0"/>
                <a:cs typeface="Calibri" pitchFamily="34" charset="0"/>
              </a:rPr>
              <a:t>Mandathèque</a:t>
            </a:r>
            <a:r>
              <a:rPr lang="fr-FR" altLang="fr-FR" sz="2800" b="1" dirty="0">
                <a:solidFill>
                  <a:srgbClr val="008469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fr-FR" altLang="fr-FR" sz="2800" b="1" dirty="0" smtClean="0">
                <a:solidFill>
                  <a:srgbClr val="008469"/>
                </a:solidFill>
                <a:latin typeface="Calibri" pitchFamily="34" charset="0"/>
                <a:cs typeface="Calibri" pitchFamily="34" charset="0"/>
              </a:rPr>
              <a:t>Paiements</a:t>
            </a:r>
            <a:endParaRPr lang="fr-FR" altLang="fr-FR" sz="2800" b="1" dirty="0">
              <a:solidFill>
                <a:srgbClr val="008469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fr-FR" altLang="fr-FR" sz="2800" b="1" dirty="0" smtClean="0">
                <a:solidFill>
                  <a:srgbClr val="008469"/>
                </a:solidFill>
                <a:latin typeface="Calibri" pitchFamily="34" charset="0"/>
                <a:cs typeface="Calibri" pitchFamily="34" charset="0"/>
              </a:rPr>
              <a:t>11.40 SP2</a:t>
            </a:r>
            <a:endParaRPr lang="fr-FR" altLang="fr-FR" sz="2800" b="1" dirty="0">
              <a:solidFill>
                <a:srgbClr val="008469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fr-FR" altLang="fr-FR" sz="1400" b="1" dirty="0">
              <a:solidFill>
                <a:srgbClr val="008469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fr-FR" sz="2400" b="1" dirty="0">
              <a:solidFill>
                <a:srgbClr val="00846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Paiements </a:t>
            </a:r>
            <a:r>
              <a:rPr lang="fr-FR" altLang="fr-FR" dirty="0" smtClean="0"/>
              <a:t>: </a:t>
            </a:r>
            <a:r>
              <a:rPr lang="fr-FR" altLang="fr-FR" dirty="0" smtClean="0"/>
              <a:t>onglet Fichiers bancaires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" name="Rectangle 2"/>
          <p:cNvSpPr/>
          <p:nvPr/>
        </p:nvSpPr>
        <p:spPr>
          <a:xfrm>
            <a:off x="467544" y="1628800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Sur les journaux de tous les types de transactions, ajout d’un onglet « Fichiers bancaires », permettant l’accès au contenu d’un fichier en termes de  remises et/ou transactions.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8496944" cy="33682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80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Paiements </a:t>
            </a:r>
            <a:r>
              <a:rPr lang="fr-FR" altLang="fr-FR" dirty="0" smtClean="0"/>
              <a:t>: </a:t>
            </a:r>
            <a:r>
              <a:rPr lang="fr-FR" altLang="fr-FR" dirty="0" smtClean="0"/>
              <a:t>Purge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Rectangle 1"/>
          <p:cNvSpPr/>
          <p:nvPr/>
        </p:nvSpPr>
        <p:spPr>
          <a:xfrm>
            <a:off x="395536" y="1412776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purge est désormais possible après définition du statut à prendre en compte 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Généré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Annulé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Transmis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Rejeté en signature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Annulé en signature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4435382" cy="4443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620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Paiements </a:t>
            </a:r>
            <a:r>
              <a:rPr lang="fr-FR" altLang="fr-FR" dirty="0" smtClean="0"/>
              <a:t>: </a:t>
            </a:r>
            <a:r>
              <a:rPr lang="fr-FR" altLang="fr-FR" dirty="0" smtClean="0"/>
              <a:t>Option d’importation « code tiers uniquement »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Rectangle 1"/>
          <p:cNvSpPr/>
          <p:nvPr/>
        </p:nvSpPr>
        <p:spPr>
          <a:xfrm>
            <a:off x="388784" y="1340768"/>
            <a:ext cx="78947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Option à activer dans l’hypothèse où seul le code tiers est fourni dans le fichier d’importation.</a:t>
            </a:r>
          </a:p>
          <a:p>
            <a:r>
              <a:rPr lang="fr-FR" dirty="0"/>
              <a:t>Lors de la phase de contrôle, si le code existe, alors les contrôles faits actuellement sur les données à importer sont à faire sur les données de la base (type </a:t>
            </a:r>
            <a:r>
              <a:rPr lang="fr-FR" dirty="0" err="1"/>
              <a:t>rib</a:t>
            </a:r>
            <a:r>
              <a:rPr lang="fr-FR" dirty="0"/>
              <a:t>, </a:t>
            </a:r>
            <a:r>
              <a:rPr lang="fr-FR" dirty="0" err="1"/>
              <a:t>bic</a:t>
            </a:r>
            <a:r>
              <a:rPr lang="fr-FR" dirty="0"/>
              <a:t>, pays ...).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94" y="3063755"/>
            <a:ext cx="7438033" cy="34586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4111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Paiements </a:t>
            </a:r>
            <a:r>
              <a:rPr lang="fr-FR" altLang="fr-FR" dirty="0" smtClean="0"/>
              <a:t>: </a:t>
            </a:r>
            <a:r>
              <a:rPr lang="fr-FR" altLang="fr-FR" dirty="0" smtClean="0"/>
              <a:t>Autres points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Rectangle 1"/>
          <p:cNvSpPr/>
          <p:nvPr/>
        </p:nvSpPr>
        <p:spPr>
          <a:xfrm>
            <a:off x="419456" y="1988840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Modèles de saisie : L’enregistrement </a:t>
            </a:r>
            <a:r>
              <a:rPr lang="fr-FR" dirty="0"/>
              <a:t>d’un modèle de saisie n’est plus possible tant que la rubrique Identification n'est pas </a:t>
            </a:r>
            <a:r>
              <a:rPr lang="fr-FR" dirty="0" smtClean="0"/>
              <a:t>renseignée</a:t>
            </a:r>
          </a:p>
          <a:p>
            <a:endParaRPr lang="fr-FR" dirty="0"/>
          </a:p>
          <a:p>
            <a:r>
              <a:rPr lang="fr-FR" dirty="0" smtClean="0"/>
              <a:t>Tâches de série : </a:t>
            </a:r>
            <a:r>
              <a:rPr lang="fr-FR" dirty="0"/>
              <a:t>La consultation des tâches constituant une série est désormais possible sans devoir préalablement la désactiver.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76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Paiements </a:t>
            </a:r>
            <a:r>
              <a:rPr lang="fr-FR" altLang="fr-FR" dirty="0" smtClean="0"/>
              <a:t>: </a:t>
            </a:r>
            <a:r>
              <a:rPr lang="fr-FR" altLang="fr-FR" dirty="0" smtClean="0"/>
              <a:t>AML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Rectangle 1"/>
          <p:cNvSpPr/>
          <p:nvPr/>
        </p:nvSpPr>
        <p:spPr>
          <a:xfrm>
            <a:off x="395536" y="1443841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A compter du 1</a:t>
            </a:r>
            <a:r>
              <a:rPr lang="fr-FR" baseline="30000" dirty="0"/>
              <a:t>er</a:t>
            </a:r>
            <a:r>
              <a:rPr lang="fr-FR" dirty="0"/>
              <a:t> avril 2015, tout virement en USD, quel que soit le pays destinataire, ou tout virement à </a:t>
            </a:r>
            <a:r>
              <a:rPr lang="fr-FR" dirty="0" smtClean="0"/>
              <a:t>destination </a:t>
            </a:r>
            <a:r>
              <a:rPr lang="fr-FR" dirty="0"/>
              <a:t>des Etats Unis, quelle que soit la devise, devra impérativement mentionner les informations suivantes 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Nom complet du </a:t>
            </a:r>
            <a:r>
              <a:rPr lang="fr-FR" dirty="0" smtClean="0"/>
              <a:t>bancaire</a:t>
            </a:r>
            <a:endParaRPr lang="fr-F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Adresse complète du bénéficiaire (le pays et la ville dans tous les cas, la rue, l’état, et le code postal lorsqu’ils existent)</a:t>
            </a:r>
          </a:p>
          <a:p>
            <a:r>
              <a:rPr lang="fr-FR" dirty="0"/>
              <a:t>A compter de cette date, si une de ces informations est manquante ou si des informations sont discordantes, le virement sera rejeté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/>
              <a:t>SBE : 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contrôle </a:t>
            </a:r>
            <a:r>
              <a:rPr lang="fr-FR" dirty="0"/>
              <a:t>du tiers en cas d’utilisation sur un virement international en USD ou vers les </a:t>
            </a:r>
            <a:r>
              <a:rPr lang="fr-FR" dirty="0" smtClean="0"/>
              <a:t>US : Création </a:t>
            </a:r>
            <a:r>
              <a:rPr lang="fr-FR" dirty="0"/>
              <a:t>d’une variable « </a:t>
            </a:r>
            <a:r>
              <a:rPr lang="fr-FR" dirty="0" err="1"/>
              <a:t>vicontrolUSthp</a:t>
            </a:r>
            <a:r>
              <a:rPr lang="fr-FR" dirty="0"/>
              <a:t> », valeur 0/1.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contrôle </a:t>
            </a:r>
            <a:r>
              <a:rPr lang="fr-FR" dirty="0"/>
              <a:t>de la société créditée en cas d’utilisation sur un virement de trésorerie international en USD ou vers les </a:t>
            </a:r>
            <a:r>
              <a:rPr lang="fr-FR" dirty="0" smtClean="0"/>
              <a:t>US : Création </a:t>
            </a:r>
            <a:r>
              <a:rPr lang="fr-FR" dirty="0"/>
              <a:t>d’une variable « </a:t>
            </a:r>
            <a:r>
              <a:rPr lang="fr-FR" dirty="0" err="1"/>
              <a:t>vtcontrolUSthp</a:t>
            </a:r>
            <a:r>
              <a:rPr lang="fr-FR" dirty="0"/>
              <a:t> », valeur 0/1.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20497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Mandathèque : </a:t>
            </a:r>
            <a:r>
              <a:rPr lang="fr-FR" altLang="fr-FR" dirty="0" smtClean="0"/>
              <a:t>Signature électronique des mandats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ZoneTexte 1"/>
          <p:cNvSpPr txBox="1"/>
          <p:nvPr/>
        </p:nvSpPr>
        <p:spPr>
          <a:xfrm>
            <a:off x="253794" y="1268760"/>
            <a:ext cx="8496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Le cycle de vie des mandats peut désormais comporter une phase de signature électronique via OPENTRUST. Le débiteur reçoit les informations par mail et sms pour signer le mandat,  la </a:t>
            </a:r>
            <a:r>
              <a:rPr lang="fr-FR" sz="1600" dirty="0" err="1"/>
              <a:t>mandathèque</a:t>
            </a:r>
            <a:r>
              <a:rPr lang="fr-FR" sz="1600" dirty="0"/>
              <a:t> du créancier est synchronisée avec OPENTRUST pour suivre le statut du mandat.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/>
          </a:p>
          <a:p>
            <a:pPr lvl="1"/>
            <a:endParaRPr lang="fr-FR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390621"/>
              </p:ext>
            </p:extLst>
          </p:nvPr>
        </p:nvGraphicFramePr>
        <p:xfrm>
          <a:off x="179512" y="476672"/>
          <a:ext cx="5400600" cy="6192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0300"/>
                <a:gridCol w="2700300"/>
              </a:tblGrid>
              <a:tr h="14197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Sans signature électronique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Avec signature électronique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</a:tr>
              <a:tr h="267681">
                <a:tc grid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Le créancier crée un mandat dans Sage XRT Business Exchange : le statut du mandat est en attente de signature par le débiteur.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916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Sage XRT Business Exchange envoie un mail au débiteur contenant le fichier .pdf du mandat à signer.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Le fichier. pdf du mandat est envoyé à OPENTRUST.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En retour, Sage XRT Business Exchange reçoit un identifiant de session chez OPENTRUST.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Sage XRT Business Exchange envoie un mail au débiteur contenant un lien de connexion sur la plateforme OPENTRUST  afin qu’il puisse aller signer le mandat.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Lorsque le débiteur accède au mandat à signer, OPENTRUST  envoie un SMS contenant un code pour signer le mandat.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</a:tr>
              <a:tr h="267681">
                <a:tc grid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Le mandat est en statut envoyé au débiteur pour signature dans Sage XRT Business Exchange.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6590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Le débiteur a retourné au créancier le mandat avec sa signature manuscrite.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La date et le lieu de signature doivent être renseignés manuellement. Le document signé est téléchargé. A ce stade, le mandat est en statut signé. Le mandat est activé manuellement afin d’obtenir le statut actif.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>
                          <a:solidFill>
                            <a:schemeClr val="tx1"/>
                          </a:solidFill>
                          <a:effectLst/>
                        </a:rPr>
                        <a:t>Pas de mode manuel.</a:t>
                      </a:r>
                      <a:endParaRPr lang="fr-FR" sz="8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</a:tr>
              <a:tr h="20578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Le débiteur a retourné au créancier le mandat avec sa signature manuscrite.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Le fichier contenant les informations de signature et l’url de téléchargement du document signé est importé en utilisant l’option d’activation automatique. Le mandat obtient alors le statut actif.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Sage XRT Business Exchange interroge automatiquement OPENTRUST  afin de mettre à jour le statut du mandat : signé, refusé en signature, délai de signature expiré ou erreur en signature. 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Le mandat n’ayant pas obtenu le statut signé peut faire l’objet d’un retraitement manuel ou automatique.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Le mandat signé peut être activé automatiquement : son statut devient actif.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800"/>
                        </a:spcAft>
                        <a:tabLst>
                          <a:tab pos="215900" algn="l"/>
                        </a:tabLs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8499" marR="48499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12160" y="2179603"/>
            <a:ext cx="2808312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15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fr-FR" altLang="fr-FR" sz="1500" b="0" i="0" u="none" strike="noStrike" cap="none" normalizeH="0" baseline="0" dirty="0" smtClean="0">
                <a:ln>
                  <a:noFill/>
                </a:ln>
                <a:solidFill>
                  <a:srgbClr val="39B5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fr-FR" altLang="fr-FR" sz="1500" b="0" i="0" u="none" strike="noStrike" cap="none" normalizeH="0" baseline="0" dirty="0" smtClean="0" bmk="">
                <a:ln>
                  <a:noFill/>
                </a:ln>
                <a:solidFill>
                  <a:srgbClr val="39B5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omparaison des circuits avec ou sans signature électronique</a:t>
            </a:r>
            <a:endParaRPr kumimoji="0" lang="fr-FR" alt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L’utilisation de la signature électronique entraîne un comportement différent de celui constaté dans le cadre d’une signature manuelle.</a:t>
            </a:r>
            <a:endParaRPr kumimoji="0" lang="fr-FR" alt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" algn="l"/>
              </a:tabLst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983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différents cycles de vie </a:t>
            </a:r>
            <a:br>
              <a:rPr lang="fr-FR" dirty="0"/>
            </a:b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8712968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31128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Paramétrages liés à l’utilisation de la signature électronique</a:t>
            </a:r>
            <a:br>
              <a:rPr lang="fr-FR" dirty="0"/>
            </a:b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735115" cy="4725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oneTexte 4"/>
          <p:cNvSpPr txBox="1"/>
          <p:nvPr/>
        </p:nvSpPr>
        <p:spPr>
          <a:xfrm>
            <a:off x="467544" y="1310944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=&gt; Procédures \ Signature électronique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471270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5888"/>
            <a:ext cx="7704856" cy="1143000"/>
          </a:xfrm>
        </p:spPr>
        <p:txBody>
          <a:bodyPr/>
          <a:lstStyle/>
          <a:p>
            <a:r>
              <a:rPr lang="fr-FR" dirty="0"/>
              <a:t>Propriétés de signature électronique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2736"/>
            <a:ext cx="8291264" cy="5040312"/>
          </a:xfrm>
        </p:spPr>
        <p:txBody>
          <a:bodyPr/>
          <a:lstStyle/>
          <a:p>
            <a:r>
              <a:rPr lang="fr-FR" sz="2000" dirty="0"/>
              <a:t>Les informations à renseigner sont :</a:t>
            </a:r>
          </a:p>
          <a:p>
            <a:pPr lvl="1"/>
            <a:r>
              <a:rPr lang="fr-FR" sz="1600" dirty="0" err="1"/>
              <a:t>Workspace</a:t>
            </a:r>
            <a:r>
              <a:rPr lang="fr-FR" sz="1600" dirty="0"/>
              <a:t> : cette zone de configuration des paramétrages est définie par OPENTRUST.</a:t>
            </a:r>
          </a:p>
          <a:p>
            <a:pPr lvl="1"/>
            <a:r>
              <a:rPr lang="fr-FR" sz="1600" dirty="0" err="1"/>
              <a:t>AppId</a:t>
            </a:r>
            <a:r>
              <a:rPr lang="fr-FR" sz="1600" dirty="0"/>
              <a:t> : cet identifiant est fourni par OPENTRUST.</a:t>
            </a:r>
          </a:p>
          <a:p>
            <a:pPr lvl="1"/>
            <a:r>
              <a:rPr lang="fr-FR" sz="1600" dirty="0" err="1"/>
              <a:t>ServerId</a:t>
            </a:r>
            <a:r>
              <a:rPr lang="fr-FR" sz="1600" dirty="0"/>
              <a:t> : cet identifiant est fourni par OPENTRUST.</a:t>
            </a:r>
          </a:p>
          <a:p>
            <a:pPr lvl="1"/>
            <a:r>
              <a:rPr lang="fr-FR" sz="1600" dirty="0" err="1"/>
              <a:t>SparId</a:t>
            </a:r>
            <a:r>
              <a:rPr lang="fr-FR" sz="1600" dirty="0"/>
              <a:t> : cet identifiant est fourni par OPENTRUST.</a:t>
            </a:r>
          </a:p>
          <a:p>
            <a:pPr lvl="1"/>
            <a:r>
              <a:rPr lang="fr-FR" sz="1600" dirty="0" err="1"/>
              <a:t>Approval</a:t>
            </a:r>
            <a:r>
              <a:rPr lang="fr-FR" sz="1600" dirty="0"/>
              <a:t> Url </a:t>
            </a:r>
            <a:r>
              <a:rPr lang="fr-FR" sz="1600" dirty="0" err="1"/>
              <a:t>root</a:t>
            </a:r>
            <a:r>
              <a:rPr lang="fr-FR" sz="1600" dirty="0"/>
              <a:t> : cette information insérée par défaut correspond à la racine de l’</a:t>
            </a:r>
            <a:r>
              <a:rPr lang="fr-FR" sz="1600" i="1" dirty="0"/>
              <a:t>url</a:t>
            </a:r>
            <a:r>
              <a:rPr lang="fr-FR" sz="1600" dirty="0"/>
              <a:t> qui sera envoyée au débiteur pour lui permettre d’accéder au mandat à signer. Cette </a:t>
            </a:r>
            <a:r>
              <a:rPr lang="fr-FR" sz="1600" i="1" dirty="0"/>
              <a:t>url</a:t>
            </a:r>
            <a:r>
              <a:rPr lang="fr-FR" sz="1600" dirty="0"/>
              <a:t> sera complétée automatiquement pour chaque nouveau mandat à signer.</a:t>
            </a:r>
          </a:p>
          <a:p>
            <a:pPr lvl="1"/>
            <a:r>
              <a:rPr lang="fr-FR" sz="1600" dirty="0" err="1"/>
              <a:t>PSM_Connector</a:t>
            </a:r>
            <a:r>
              <a:rPr lang="fr-FR" sz="1600" dirty="0"/>
              <a:t> URL : cette information insérée par défaut correspond à l’</a:t>
            </a:r>
            <a:r>
              <a:rPr lang="fr-FR" sz="1600" i="1" dirty="0"/>
              <a:t>url</a:t>
            </a:r>
            <a:r>
              <a:rPr lang="fr-FR" sz="1600" dirty="0"/>
              <a:t> de connexion au service OPENTRUST.</a:t>
            </a:r>
          </a:p>
          <a:p>
            <a:r>
              <a:rPr lang="fr-FR" sz="2000" dirty="0"/>
              <a:t>La demande de certificats d’authentification et de signature s’effectue après OPENTRUST. Une fois obtenus, renseigner les paramètres suivants :</a:t>
            </a:r>
          </a:p>
          <a:p>
            <a:pPr lvl="1"/>
            <a:r>
              <a:rPr lang="fr-FR" sz="1600" dirty="0"/>
              <a:t>Certificat d’authentification</a:t>
            </a:r>
          </a:p>
          <a:p>
            <a:pPr lvl="1"/>
            <a:r>
              <a:rPr lang="fr-FR" sz="1600" dirty="0" err="1"/>
              <a:t>Password</a:t>
            </a:r>
            <a:endParaRPr lang="fr-FR" sz="1600" dirty="0"/>
          </a:p>
          <a:p>
            <a:pPr lvl="1"/>
            <a:r>
              <a:rPr lang="fr-FR" sz="1600" dirty="0"/>
              <a:t>Certificat de signature</a:t>
            </a:r>
          </a:p>
          <a:p>
            <a:pPr lvl="1"/>
            <a:r>
              <a:rPr lang="fr-FR" sz="1600" dirty="0" err="1"/>
              <a:t>Password</a:t>
            </a:r>
            <a:endParaRPr lang="fr-FR" sz="16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56577335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5888"/>
            <a:ext cx="7704856" cy="1143000"/>
          </a:xfrm>
        </p:spPr>
        <p:txBody>
          <a:bodyPr/>
          <a:lstStyle/>
          <a:p>
            <a:r>
              <a:rPr lang="fr-FR" dirty="0" smtClean="0"/>
              <a:t>Paramètres utilisateur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413"/>
            <a:ext cx="8291264" cy="5040312"/>
          </a:xfrm>
        </p:spPr>
        <p:txBody>
          <a:bodyPr/>
          <a:lstStyle/>
          <a:p>
            <a:r>
              <a:rPr lang="fr-FR" dirty="0"/>
              <a:t>Les paramètres suivants doivent être renseignés :</a:t>
            </a:r>
          </a:p>
          <a:p>
            <a:pPr lvl="1"/>
            <a:r>
              <a:rPr lang="fr-FR" sz="1800" dirty="0"/>
              <a:t>Url de retour : indiquer l’</a:t>
            </a:r>
            <a:r>
              <a:rPr lang="fr-FR" sz="1800" i="1" dirty="0"/>
              <a:t>url</a:t>
            </a:r>
            <a:r>
              <a:rPr lang="fr-FR" sz="1800" dirty="0"/>
              <a:t> de la page sur laquelle le débiteur sera redirigé après signature du mandat.</a:t>
            </a:r>
          </a:p>
          <a:p>
            <a:pPr lvl="1"/>
            <a:r>
              <a:rPr lang="fr-FR" sz="1800" dirty="0"/>
              <a:t>Nom de l’autorité RA (</a:t>
            </a:r>
            <a:r>
              <a:rPr lang="fr-FR" sz="1800" dirty="0" err="1"/>
              <a:t>RaName</a:t>
            </a:r>
            <a:r>
              <a:rPr lang="fr-FR" sz="1800" dirty="0"/>
              <a:t>) : indiquer le nom de l’autorité mentionnée dans le certificat.</a:t>
            </a:r>
          </a:p>
          <a:p>
            <a:pPr lvl="1"/>
            <a:r>
              <a:rPr lang="fr-FR" sz="1800" dirty="0"/>
              <a:t>Nombre de signatures : indiquer le nombre de signatures contractuellement autorisées. Ce compteur décrémente automatiquement. Lorsque le nombre de signatures a été atteint, la tâche planifiée d’envoi de mail au débiteur inscrit une erreur dans la </a:t>
            </a:r>
            <a:r>
              <a:rPr lang="fr-FR" sz="1800" i="1" dirty="0"/>
              <a:t>log</a:t>
            </a:r>
            <a:r>
              <a:rPr lang="fr-FR" sz="1800" dirty="0"/>
              <a:t>.</a:t>
            </a:r>
          </a:p>
          <a:p>
            <a:pPr lvl="1"/>
            <a:r>
              <a:rPr lang="fr-FR" sz="1800" dirty="0"/>
              <a:t>Lieu de signature : indiquer le lieu de signature qui figurera sur le </a:t>
            </a:r>
            <a:r>
              <a:rPr lang="fr-FR" sz="1800" i="1" dirty="0"/>
              <a:t>pdf</a:t>
            </a:r>
            <a:r>
              <a:rPr lang="fr-FR" sz="1800" dirty="0"/>
              <a:t> signé.</a:t>
            </a:r>
          </a:p>
          <a:p>
            <a:pPr lvl="1"/>
            <a:r>
              <a:rPr lang="fr-FR" sz="1800" dirty="0"/>
              <a:t>Position de la signature sur le pdf : définir les coordonnées et la taille du tampon OPENTRUST sur le </a:t>
            </a:r>
            <a:r>
              <a:rPr lang="fr-FR" sz="1800" i="1" dirty="0"/>
              <a:t>pdf</a:t>
            </a:r>
            <a:r>
              <a:rPr lang="fr-FR" sz="1800" dirty="0"/>
              <a:t> signé.</a:t>
            </a:r>
          </a:p>
          <a:p>
            <a:pPr lvl="1"/>
            <a:r>
              <a:rPr lang="fr-FR" sz="1800" dirty="0"/>
              <a:t>Activer automatiquement les mandats signés : à cocher pour passer automatiquement du statut signé au statut actif.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879827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Gestion des problèmes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Mandats refusés en </a:t>
            </a:r>
            <a:r>
              <a:rPr lang="fr-FR" dirty="0" smtClean="0"/>
              <a:t>signature</a:t>
            </a:r>
          </a:p>
          <a:p>
            <a:r>
              <a:rPr lang="fr-FR" dirty="0"/>
              <a:t>Mandats expirés en signature</a:t>
            </a:r>
          </a:p>
          <a:p>
            <a:r>
              <a:rPr lang="fr-FR" dirty="0"/>
              <a:t>Mandats en erreur de signature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Ces sections permettent </a:t>
            </a:r>
            <a:r>
              <a:rPr lang="fr-FR" dirty="0"/>
              <a:t>de définir le retraitement à effectuer sur les </a:t>
            </a:r>
            <a:r>
              <a:rPr lang="fr-FR" dirty="0" smtClean="0"/>
              <a:t>mandats. </a:t>
            </a:r>
            <a:r>
              <a:rPr lang="fr-FR" dirty="0"/>
              <a:t>Le retraitement peut être :</a:t>
            </a:r>
          </a:p>
          <a:p>
            <a:pPr lvl="1"/>
            <a:r>
              <a:rPr lang="fr-FR" dirty="0"/>
              <a:t>Manuel : téléchargement du </a:t>
            </a:r>
            <a:r>
              <a:rPr lang="fr-FR" i="1" dirty="0"/>
              <a:t>pdf</a:t>
            </a:r>
            <a:r>
              <a:rPr lang="fr-FR" dirty="0"/>
              <a:t>, annulation ou renvoi à OPENTRUST.</a:t>
            </a:r>
          </a:p>
          <a:p>
            <a:pPr lvl="1"/>
            <a:r>
              <a:rPr lang="fr-FR" dirty="0"/>
              <a:t>Automatique : annulation.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532708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smtClean="0"/>
              <a:t>Mandathèque : </a:t>
            </a:r>
            <a:r>
              <a:rPr lang="fr-FR" altLang="fr-FR" dirty="0" smtClean="0"/>
              <a:t>autres points</a:t>
            </a:r>
            <a:endParaRPr lang="fr-FR" altLang="fr-FR" dirty="0" smtClean="0"/>
          </a:p>
        </p:txBody>
      </p:sp>
      <p:sp>
        <p:nvSpPr>
          <p:cNvPr id="7171" name="AutoShape 2" descr="data:image/jpeg;base64,/9j/4AAQSkZJRgABAQAAAQABAAD/2wCEAAkGBg8QEBANDQ8PEBANEBANDg0QDxAQDRARFBAXFBUQFBIXGyYeFxkjGRQSHzEgIycpLCwsFR4xNTQqNSY3LCkBCQoKDgwOGg8PGiwkHiI1LC40LDAsLywxKikqLDQuLCwsKywsMCwtLywsKSwuLCosKjQsKS0sKSksKTQsLiwpKf/AABEIAOEA4QMBIgACEQEDEQH/xAAcAAEAAgIDAQAAAAAAAAAAAAAAAQcCBgQFCAP/xABNEAACAQMABQYICQgHCQAAAAAAAQIDBBEFEiExQQYHE1FhgRQiUnGRkpPRFzJCU1SCocHSFkNicpSxs8IjM4Oy0+HwJCU0NWRzdISj/8QAGwEBAAEFAQAAAAAAAAAAAAAAAAUBAgMEBgf/xAA7EQACAQIBBQ0GBQUAAAAAAAAAAQIDBBEFEiExUQYTIkFTYXGBkaGx0eEUFRZiksEyUqLi8CQzNEJy/9oADAMBAAIRAxEAPwC8QAAAAAAAAAAAAAAAAAAAAAQACQAAAAAAAAAAAAAAAAAAAAAAAAAAAAAAAAAAAAAAQNnUMkgEZDJAABjFmQAAAAAAAAAAAAAAAAAAAAAAAAAAAAAMNfO7d1gGTY1jTeUPOVbWzdK2XhNZZTcZLoYPqlPi+yOd3ArrTPKq8vMq4rPUl+Yp+JR82qtsvrNmvO4jHQtLJ2yyFc3KUpcGO16+peeBbWkuXOj7fWjO5hKcW06dLNWaa3pqOcPz4NZvud6C2W1pOX6Vacaax2KOs/3FbRiZIwb/ADlq0HS0dztpT/HjLpeC7vM2u750dITz0fQUVwUabnJd8nh+g4E+XulHtd3JdkaVFL+4dGyGY3OevOJOGTrSKwVKPYn4nd/l3pNbryp7Oi/3wOTR5ytJx31aU+ydCP8ALg1lL7CDHvs9rL5ZPtJa6UfpRv1nzu11hV7WnPdrSp1JQeOtRkn6Mmy6M5y9H1tk5yt5dVeOrH103H0sp0jBermoucj6+5+zqrgpxfM/s8T0XSrRklKEoyjLapRacWutNbzNSPPmjNLXFrLXta06Te1qLzTl+tB7H6CweT/OpCeKWkIKm3s8Ippui+rWjtcPPtXmNqFzGWh6Dmbzc9cUFnU+GubX2eRYYONQrqUY1KUo1ac0pRlGSkmnxjJbGj7wmmsr/XY1wNo55rDQzIAAoAAAAAAAAAAAAAAACG8Bs6/TGmaNrSlcXElGEdkY/LnLDahFcZPD2dgbw0suhCU5KMVi2Z6T0lSt6cq9zNU6cOve+pYW1t9SKl5Vcva97mlS1qFs1h0spVKq66klw/RWzrydbyi5S176r0tbxYx2UqCk3Cmvvl1ywdURla4ctEdR6BkrIcLZKpWWM+6Pm+fs2hIkIGujozJEowJyZFIpgZGDJIZSTxCBBIMZcCAAAAC0Hb8neVVzYyzRetTk8zt5t9FLtXkS7V35Le0DyhoX1PpraWJxwqtKWycHj4s1xXVJe9FFHJ0bpKrbVY3FvPUqQ471KPGElxi+r7zYo3Dp6HqILKmRqd4nOGie3b0+Z6EhPPY1vXUZHQcluVFK/pdJDEK1PCrUW8uDfFdcHh4f3o76LJWLUlijzqrSnRm6dRYNEgAqYwAAAAAAAAAAYyYB8rq5hThOrUko06UXOc3sSSWW35ikeVnKipf13N5jRptxt6XVHy5fpP7N3n2TnR5S681o6i/Ep6s7lr5U9jhT7tkn2tdRoJHXNXF5iO83P5MVKHtNRcKWrmW3pfh0gAGmdUBkAAE5IAxBOQQBiCckADEAAFATggAqAACgOZobS9W0rwuaD8eGyUX8WpB76cux4XmaTLz0Lpind0Kd1Rfi1Fti/jQktjhLtT2FAG083nKXwS5VGo30F3KMJdUKr2Qqdmfivu6jatq2Y816mc7l3JquaW/QXDj3rZ1cXYXMCESSh52AAAAAAAAADqeUemo2ltVupbXCOKcX8qo9kI97a7jtJvZs8xWHOzpbNSjYwb1aUfCKq4OUsxpruSk/rIxVZ5kGyRyZae13Mab1a30LX5GhTqSlKU5vWnOUpzk98pSeXJ+dtkAEMeqpYaEAAAAAAAAAAAAAAAAAAAAAAAACJRzsfHYSAC6uQWnnd2cJTeatB9BWfFyiliffFxfnybKU/wA1+luhvXbt+JeQcV1KpBOUX3x116C30TFCefBM8vyxaK1upRWp6V0PyeKJABmIkAAAAAAxZQfKPSDuLy5r5yp1ZxhxWpB6kMd0U+8vDTV4qNtcV3+ao1J+iDZ58prCS6kjRvJaEjsty9HTUq9C+78EZAAjztAAAAAAAAAAAAAAAAAAAAAAAAAAAD62d46NWlXjnNCpCrseH4sk2u9ZXeehqdRSSlHapJST7HtX7zzm0XpyNuek0fZTznFCnBvjmEdR/ajes5aWjj91FJZtOr0r7r7neAAkDiQAAAAADXuX9XV0bdtcaah604x+8pEunnI/5Zc+an/FiUsRt5+JHfbmF/TSfzfZAAGmdQb3zdclbO8o16l1SdSVOsqcWqtWGI9HGWMQkk9rZtb5s9F/MTX/ALFx+M6rmg/4e5/8hfwoG/ErRpwcE2l2HnOVb25p3lSMKkkk9Sk9hqnwY6M+ZqftFb8RHwYaM+aq+3q+82wGXeoflXYRvvK75WX1PzNT+DDRnzVX29X3kPmv0b83V9vV95toKbzT/Kuwe8rzlZfU/M1B81ujfJrL+3mYvmq0d/1Htn7jcQN5p/lXYXe9LzlZdrNM+CjR/Xc+2/yIfNPo/wAq59qvwm6ApvFPYV963vKy7TSHzS2PCpdL+0g/3wMHzRWf0i79aj/hm9ArvNPYXe973lWaH8ENp9Ju/Wo/4Y+CG0+k3Xpo/gN8BTeKewr74veUfcaF8ENr9Juv/j+A6PlhyAo2Ns7mnXrTkqlOGrPo9XxpYe6KZbJpfOxPFjFeVcUl6Mv7jHUowUG0uI3sn5UvKt1ThKo2m1jq1FSAAiz0QFxc2k86NoryataPd08n95TpcPNgv920/wDu1v4rNu0/udRzW6b/ABF/0vBm3AAkzz4AAAAAA6Dl5R19G3i6qTn6jUvuKPPQ2krVVaNWi1lVac6bX60WvvPO8E8JPKa2NPY01saZHXi0pnc7l6mNKpDY0+1ehkADSOtLC5sNPWtvRuIXNelSlOupRjUmotx6OKys9qZun5ZaO+m23toe8okG1C5cI5uBzt3ufpXNaVVzab6C9/yx0d9Otfb0/eSuV2jvp1p+0UveUORgv9slsNX4Xo8o+4vv8rNH/TrP9po/iMo8p7B7r20fmuaL/mKCwHFdSCvHxofC9LlH2I9BLTlq91zbvzVqfvM1pa3+fo+1h7zzz0cepehDo49S9CK+2fL3+hZ8LQ5V/T6nohaTofPUvaQ95l4dS+dp+vH3nnXoo9S9CHRR6l6EPbPl7/Qp8LR5X9Pqei1eUvnKfrxJ8Kp/OQ9aJ5z6KPkr0Ijoo+SvQh7Z8vf6FPhaPK/p/cejfCYeXD1kT4RDy4+sjzl0UfJXoRHRR8lehD2z5e/0HwquV/T+49HdPDyo+sjRedysna26TTzc5wnndSmVZ0UepehBQS3JFJ3WdFrA2bPc8ravGtvmObxZuH3MgAaR1ALq5vbfU0bary1Kr69SU/3MpSWeCy3sS629yPQWh7LoKFvb7+go06Wetwgo5N2zXCbOT3UVMKNOntePYvU5wAJE4UAAAAAAhsorllo129/c08YjObrw/VqeN/ecl3F6TjlNejz8CuudXRWvToaQgsOH9BWWPG1ZPxcv9GeV9c1rqGdDHYdBueuVRu8x6p6Ovi8usrcAEUejAAAAAAAAAAAAAAAAAAAAAAAAAAAHccjtG+EX1tSw9WM+nqY4RpePt7HJRX1i9Ib2+4rzmp0TqU61/Nf1r6Clu2wg8ya889n1Cw6UcJJ797872v7SVtYZsMdp5xugud+u3FaoaOvj8uozABskAAAAAAADq9IWEKsa1pVX9FdQnjC3Sa8fbuT2qS7dbqO0PheW+vHCeJxanTl5M1ufm3prim1xBWMnFqS1o8/6QsJ29apbVfj0ZuEup8VJdjTT7zjlm84XJ53VFaQoQarW6cLilvk4RfjLZvcNr7Yt4zsKxTIatTdOWB6pk2+je0FU49TWx+vESADESIAAAAAAAAAAAAAAAAAAAAAOTozRtS5rU7aj8etLVzjKhH5U32JZZxW+Ja3N1yWdtS8LrxxXuYpQg1iVKk9qjt2qUtjfmS4GWjTdSWBGZUv42VBz/wBnoS5/Q2vR+j4UadK3pLFOhGMUvMtme3O055hThhdr2t9pmTOrQjy1tyeL1gAAoAAAAAAAAAcO5puEumgm09lamllyjwml5S9LWzbhFV8vOR6tpeGWq1ras9aSitaNGUlnOV+be3D3JvHFFwHDrWqWsnFSpVM9JSa1lt3tLinxXetu/HVpqpHBkhk+/qWVXPjpXGtq/mo8+A2/llyCla5ubROdrjWlHLlOgu3jKHbvXHrNPTIicHB4M9NtbqldU1UpPFeHMyQAWGyAAAAAAAAAAAAAAAAQ2bxyK5vZ13G6voONBYlTt5bJ1uOtNfJh2b3xwt98IObwRqXd5StKbqVX5vmRHN/yMdaUb+6jihDxqFOS/rpL8415C4db7FttOjBvxpfVi+C6/OzKNJJJJYUcJRWxLG7YfQl6dNU44I8yv76pe1d8n1LYgADIaIAAAAAAAAAAAAAABg4dXHeuDNC5V82cKrlX0fq0qj2ytn4tGb4uPkP7H2bywCGiycIzWEjbtLytaTz6Tw8H0o87XlnUozdGvTlSqR3wmsPGd6612rYfIv8A0roW3uodHdUo1Y8G148X1xktsX2pmg6Y5ppLM7CspLeqNfZLfuVRfeuG8j6lrKP4dJ21luioVko1uBLu7eLr7Svgc7SWgrq2eLm3q08LOu461L2kcx+04CknueTVaa0M6KFSNRZ0Gmtq0kgAoXgAAAEOSW9pHZaM5OXly/8AZ7arNb+kcejpYzv15YT7slUm9CLKlSFNZ02kufQdccjR+jq1xNUranKrN8IrZHtlLdFdrN90NzTLZO/rZ3PoKGUu1Oo9r7kvOb9o3RdG3gqVvShSgvkxWM9re9vtZtU7WUtMtBzd7ujo0lm0OE9upeb/AJpNT5J821O3ca95q1qyxKFPGaFJ78rPx5J8X3LibwASEIRgsInE3N1Vup59V4vw6AAC81gAAAAAAAAAAAAAAAAAAAAAQ4r/AFvJABg4Psa6mdRfckbCvnprOi2984RUJ+vHDO6BRpPWjJTqzpvGEmnzPA1CtzXaNl8WFaHbGvUePWycF80Nrwubrsz0L/kN9BidCm+I3o5VvY6qsut4+JoMeaG243Vz3dCv5Dm0OazR0fjKvU7ZVpLPqYNxAVCmuISytey11ZdTw8DqNH8lLGhh0bSjFx3TcFOp68sv7TtdUyBlSS1GhOpOo8Ztt87xIUUSAVLAAAAAAAAAAAAAAAAAAAAAAAAAAAAAAAAAAAAAAAAAAAAAAAAAAAAAAAAAAAAD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" name="ZoneTexte 1"/>
          <p:cNvSpPr txBox="1"/>
          <p:nvPr/>
        </p:nvSpPr>
        <p:spPr>
          <a:xfrm>
            <a:off x="253794" y="1268760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Génération du pdf : </a:t>
            </a:r>
            <a:r>
              <a:rPr lang="fr-FR" sz="2400" dirty="0"/>
              <a:t>L’historique de cette tâche ne sera pas alimenté si aucun pdf n’a été généré.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Taille du champ email sur le mandat porté à 128</a:t>
            </a:r>
            <a:endParaRPr lang="fr-FR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61313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re">
  <a:themeElements>
    <a:clrScheme name="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">
  <a:themeElements>
    <a:clrScheme name="Fi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SageMGE</Template>
  <TotalTime>25297</TotalTime>
  <Words>536</Words>
  <Application>Microsoft Office PowerPoint</Application>
  <PresentationFormat>Affichage à l'écran (4:3)</PresentationFormat>
  <Paragraphs>97</Paragraphs>
  <Slides>14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Titre</vt:lpstr>
      <vt:lpstr>Fin</vt:lpstr>
      <vt:lpstr>Présentation PowerPoint</vt:lpstr>
      <vt:lpstr>Mandathèque : Signature électronique des mandats</vt:lpstr>
      <vt:lpstr>Présentation PowerPoint</vt:lpstr>
      <vt:lpstr>Les différents cycles de vie  </vt:lpstr>
      <vt:lpstr>Paramétrages liés à l’utilisation de la signature électronique </vt:lpstr>
      <vt:lpstr>Propriétés de signature électronique </vt:lpstr>
      <vt:lpstr>Paramètres utilisateur</vt:lpstr>
      <vt:lpstr>Gestion des problèmes</vt:lpstr>
      <vt:lpstr>Mandathèque : autres points</vt:lpstr>
      <vt:lpstr>Paiements : onglet Fichiers bancaires</vt:lpstr>
      <vt:lpstr>Paiements : Purge</vt:lpstr>
      <vt:lpstr>Paiements : Option d’importation « code tiers uniquement »</vt:lpstr>
      <vt:lpstr>Paiements : Autres points</vt:lpstr>
      <vt:lpstr>Paiements : AML</vt:lpstr>
    </vt:vector>
  </TitlesOfParts>
  <Company>Sage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Offre MGE à 5 ans</dc:title>
  <dc:creator>ACCH</dc:creator>
  <cp:lastModifiedBy>ROBOAM - LETERME Blandine</cp:lastModifiedBy>
  <cp:revision>2164</cp:revision>
  <cp:lastPrinted>2012-11-13T16:07:04Z</cp:lastPrinted>
  <dcterms:created xsi:type="dcterms:W3CDTF">2007-10-04T09:31:21Z</dcterms:created>
  <dcterms:modified xsi:type="dcterms:W3CDTF">2015-04-10T09:36:37Z</dcterms:modified>
</cp:coreProperties>
</file>